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7.xml" ContentType="application/vnd.openxmlformats-officedocument.presentationml.notesSlide+xml"/>
  <Override PartName="/ppt/charts/chart4.xml" ContentType="application/vnd.openxmlformats-officedocument.drawingml.chart+xml"/>
  <Override PartName="/ppt/notesSlides/notesSlide3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notesSlides/notesSlide3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40.xml" ContentType="application/vnd.openxmlformats-officedocument.presentationml.notesSlide+xml"/>
  <Override PartName="/ppt/charts/chart9.xml" ContentType="application/vnd.openxmlformats-officedocument.drawingml.chart+xml"/>
  <Override PartName="/ppt/notesSlides/notesSlide41.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42.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2.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1"/>
  </p:notesMasterIdLst>
  <p:sldIdLst>
    <p:sldId id="256" r:id="rId3"/>
    <p:sldId id="336" r:id="rId4"/>
    <p:sldId id="318" r:id="rId5"/>
    <p:sldId id="320" r:id="rId6"/>
    <p:sldId id="321" r:id="rId7"/>
    <p:sldId id="322" r:id="rId8"/>
    <p:sldId id="323" r:id="rId9"/>
    <p:sldId id="324" r:id="rId10"/>
    <p:sldId id="316" r:id="rId11"/>
    <p:sldId id="317" r:id="rId12"/>
    <p:sldId id="337" r:id="rId13"/>
    <p:sldId id="325" r:id="rId14"/>
    <p:sldId id="338" r:id="rId15"/>
    <p:sldId id="295" r:id="rId16"/>
    <p:sldId id="339" r:id="rId17"/>
    <p:sldId id="353" r:id="rId18"/>
    <p:sldId id="297" r:id="rId19"/>
    <p:sldId id="340" r:id="rId20"/>
    <p:sldId id="341" r:id="rId21"/>
    <p:sldId id="326" r:id="rId22"/>
    <p:sldId id="342" r:id="rId23"/>
    <p:sldId id="300" r:id="rId24"/>
    <p:sldId id="330" r:id="rId25"/>
    <p:sldId id="332" r:id="rId26"/>
    <p:sldId id="333" r:id="rId27"/>
    <p:sldId id="343" r:id="rId28"/>
    <p:sldId id="344" r:id="rId29"/>
    <p:sldId id="299" r:id="rId30"/>
    <p:sldId id="345" r:id="rId31"/>
    <p:sldId id="301" r:id="rId32"/>
    <p:sldId id="346" r:id="rId33"/>
    <p:sldId id="347" r:id="rId34"/>
    <p:sldId id="348" r:id="rId35"/>
    <p:sldId id="349" r:id="rId36"/>
    <p:sldId id="350" r:id="rId37"/>
    <p:sldId id="304" r:id="rId38"/>
    <p:sldId id="305" r:id="rId39"/>
    <p:sldId id="306" r:id="rId40"/>
    <p:sldId id="351" r:id="rId41"/>
    <p:sldId id="311" r:id="rId42"/>
    <p:sldId id="312" r:id="rId43"/>
    <p:sldId id="307" r:id="rId44"/>
    <p:sldId id="309" r:id="rId45"/>
    <p:sldId id="352" r:id="rId46"/>
    <p:sldId id="310" r:id="rId47"/>
    <p:sldId id="329" r:id="rId48"/>
    <p:sldId id="314" r:id="rId49"/>
    <p:sldId id="313" r:id="rId5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A5B"/>
    <a:srgbClr val="FF9F09"/>
    <a:srgbClr val="FFA70B"/>
    <a:srgbClr val="FF9908"/>
    <a:srgbClr val="FF98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02" autoAdjust="0"/>
  </p:normalViewPr>
  <p:slideViewPr>
    <p:cSldViewPr snapToGrid="0" showGuides="1">
      <p:cViewPr varScale="1">
        <p:scale>
          <a:sx n="100" d="100"/>
          <a:sy n="100" d="100"/>
        </p:scale>
        <p:origin x="-712" y="-112"/>
      </p:cViewPr>
      <p:guideLst>
        <p:guide orient="horz" pos="3987"/>
        <p:guide/>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oglio_di_Microsoft_Excel10.xlsx"/><Relationship Id="rId2"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Foglio_di_Microsoft_Excel11.xlsx"/><Relationship Id="rId3"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1" Type="http://schemas.openxmlformats.org/officeDocument/2006/relationships/package" Target="../embeddings/Foglio_di_Microsoft_Excel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Microsoft_Excel3.xlsx"/><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Microsoft_Excel5.xlsx"/><Relationship Id="rId2"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oglio_di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oglio_di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oglio_di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46450876868876"/>
          <c:y val="0.151476240242222"/>
          <c:w val="0.9096870407322"/>
          <c:h val="0.784023196424771"/>
        </c:manualLayout>
      </c:layout>
      <c:barChart>
        <c:barDir val="col"/>
        <c:grouping val="clustered"/>
        <c:varyColors val="0"/>
        <c:ser>
          <c:idx val="0"/>
          <c:order val="0"/>
          <c:tx>
            <c:strRef>
              <c:f>Foglio1!$B$1</c:f>
              <c:strCache>
                <c:ptCount val="1"/>
                <c:pt idx="0">
                  <c:v>CCS I</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Foglio1!$A$2:$A$5</c:f>
              <c:strCache>
                <c:ptCount val="4"/>
                <c:pt idx="0">
                  <c:v>Enrollment</c:v>
                </c:pt>
                <c:pt idx="1">
                  <c:v>1 month</c:v>
                </c:pt>
                <c:pt idx="2">
                  <c:v>4 months</c:v>
                </c:pt>
                <c:pt idx="3">
                  <c:v>12 months</c:v>
                </c:pt>
              </c:strCache>
            </c:strRef>
          </c:cat>
          <c:val>
            <c:numRef>
              <c:f>Foglio1!$B$2:$B$5</c:f>
              <c:numCache>
                <c:formatCode>General</c:formatCode>
                <c:ptCount val="4"/>
                <c:pt idx="0">
                  <c:v>28.4</c:v>
                </c:pt>
                <c:pt idx="1">
                  <c:v>45.2</c:v>
                </c:pt>
                <c:pt idx="2">
                  <c:v>62.5</c:v>
                </c:pt>
                <c:pt idx="3">
                  <c:v>67.1</c:v>
                </c:pt>
              </c:numCache>
            </c:numRef>
          </c:val>
          <c:extLst xmlns:c16r2="http://schemas.microsoft.com/office/drawing/2015/06/chart">
            <c:ext xmlns:c16="http://schemas.microsoft.com/office/drawing/2014/chart" uri="{C3380CC4-5D6E-409C-BE32-E72D297353CC}">
              <c16:uniqueId val="{00000000-3EAE-CD4E-BB88-0E1DCDFEA5E3}"/>
            </c:ext>
          </c:extLst>
        </c:ser>
        <c:ser>
          <c:idx val="1"/>
          <c:order val="1"/>
          <c:tx>
            <c:strRef>
              <c:f>Foglio1!$C$1</c:f>
              <c:strCache>
                <c:ptCount val="1"/>
                <c:pt idx="0">
                  <c:v>CCS II</c:v>
                </c:pt>
              </c:strCache>
            </c:strRef>
          </c:tx>
          <c:spPr>
            <a:solidFill>
              <a:srgbClr val="3366FF"/>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Foglio1!$A$2:$A$5</c:f>
              <c:strCache>
                <c:ptCount val="4"/>
                <c:pt idx="0">
                  <c:v>Enrollment</c:v>
                </c:pt>
                <c:pt idx="1">
                  <c:v>1 month</c:v>
                </c:pt>
                <c:pt idx="2">
                  <c:v>4 months</c:v>
                </c:pt>
                <c:pt idx="3">
                  <c:v>12 months</c:v>
                </c:pt>
              </c:strCache>
            </c:strRef>
          </c:cat>
          <c:val>
            <c:numRef>
              <c:f>Foglio1!$C$2:$C$5</c:f>
              <c:numCache>
                <c:formatCode>General</c:formatCode>
                <c:ptCount val="4"/>
                <c:pt idx="0">
                  <c:v>44.7</c:v>
                </c:pt>
                <c:pt idx="1">
                  <c:v>35.5</c:v>
                </c:pt>
                <c:pt idx="2">
                  <c:v>31.1</c:v>
                </c:pt>
                <c:pt idx="3">
                  <c:v>28.1</c:v>
                </c:pt>
              </c:numCache>
            </c:numRef>
          </c:val>
          <c:extLst xmlns:c16r2="http://schemas.microsoft.com/office/drawing/2015/06/chart">
            <c:ext xmlns:c16="http://schemas.microsoft.com/office/drawing/2014/chart" uri="{C3380CC4-5D6E-409C-BE32-E72D297353CC}">
              <c16:uniqueId val="{00000001-3EAE-CD4E-BB88-0E1DCDFEA5E3}"/>
            </c:ext>
          </c:extLst>
        </c:ser>
        <c:ser>
          <c:idx val="2"/>
          <c:order val="2"/>
          <c:tx>
            <c:strRef>
              <c:f>Foglio1!$D$1</c:f>
              <c:strCache>
                <c:ptCount val="1"/>
                <c:pt idx="0">
                  <c:v>CCS III</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Foglio1!$A$2:$A$5</c:f>
              <c:strCache>
                <c:ptCount val="4"/>
                <c:pt idx="0">
                  <c:v>Enrollment</c:v>
                </c:pt>
                <c:pt idx="1">
                  <c:v>1 month</c:v>
                </c:pt>
                <c:pt idx="2">
                  <c:v>4 months</c:v>
                </c:pt>
                <c:pt idx="3">
                  <c:v>12 months</c:v>
                </c:pt>
              </c:strCache>
            </c:strRef>
          </c:cat>
          <c:val>
            <c:numRef>
              <c:f>Foglio1!$D$2:$D$5</c:f>
              <c:numCache>
                <c:formatCode>General</c:formatCode>
                <c:ptCount val="4"/>
                <c:pt idx="0">
                  <c:v>25.1</c:v>
                </c:pt>
                <c:pt idx="1">
                  <c:v>17.1</c:v>
                </c:pt>
                <c:pt idx="2">
                  <c:v>5.2</c:v>
                </c:pt>
                <c:pt idx="3">
                  <c:v>3.3</c:v>
                </c:pt>
              </c:numCache>
            </c:numRef>
          </c:val>
          <c:extLst xmlns:c16r2="http://schemas.microsoft.com/office/drawing/2015/06/chart">
            <c:ext xmlns:c16="http://schemas.microsoft.com/office/drawing/2014/chart" uri="{C3380CC4-5D6E-409C-BE32-E72D297353CC}">
              <c16:uniqueId val="{00000002-3EAE-CD4E-BB88-0E1DCDFEA5E3}"/>
            </c:ext>
          </c:extLst>
        </c:ser>
        <c:ser>
          <c:idx val="3"/>
          <c:order val="3"/>
          <c:tx>
            <c:strRef>
              <c:f>Foglio1!$E$1</c:f>
              <c:strCache>
                <c:ptCount val="1"/>
                <c:pt idx="0">
                  <c:v>CCS IV</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Foglio1!$A$2:$A$5</c:f>
              <c:strCache>
                <c:ptCount val="4"/>
                <c:pt idx="0">
                  <c:v>Enrollment</c:v>
                </c:pt>
                <c:pt idx="1">
                  <c:v>1 month</c:v>
                </c:pt>
                <c:pt idx="2">
                  <c:v>4 months</c:v>
                </c:pt>
                <c:pt idx="3">
                  <c:v>12 months</c:v>
                </c:pt>
              </c:strCache>
            </c:strRef>
          </c:cat>
          <c:val>
            <c:numRef>
              <c:f>Foglio1!$E$2:$E$5</c:f>
              <c:numCache>
                <c:formatCode>General</c:formatCode>
                <c:ptCount val="4"/>
                <c:pt idx="0">
                  <c:v>1.8</c:v>
                </c:pt>
                <c:pt idx="1">
                  <c:v>2.2</c:v>
                </c:pt>
                <c:pt idx="2">
                  <c:v>1.2</c:v>
                </c:pt>
                <c:pt idx="3">
                  <c:v>1.5</c:v>
                </c:pt>
              </c:numCache>
            </c:numRef>
          </c:val>
          <c:extLst xmlns:c16r2="http://schemas.microsoft.com/office/drawing/2015/06/chart">
            <c:ext xmlns:c16="http://schemas.microsoft.com/office/drawing/2014/chart" uri="{C3380CC4-5D6E-409C-BE32-E72D297353CC}">
              <c16:uniqueId val="{00000003-3EAE-CD4E-BB88-0E1DCDFEA5E3}"/>
            </c:ext>
          </c:extLst>
        </c:ser>
        <c:dLbls>
          <c:showLegendKey val="0"/>
          <c:showVal val="1"/>
          <c:showCatName val="0"/>
          <c:showSerName val="0"/>
          <c:showPercent val="0"/>
          <c:showBubbleSize val="0"/>
        </c:dLbls>
        <c:gapWidth val="150"/>
        <c:axId val="2139049160"/>
        <c:axId val="2139051816"/>
      </c:barChart>
      <c:catAx>
        <c:axId val="2139049160"/>
        <c:scaling>
          <c:orientation val="minMax"/>
        </c:scaling>
        <c:delete val="0"/>
        <c:axPos val="b"/>
        <c:numFmt formatCode="General" sourceLinked="0"/>
        <c:majorTickMark val="out"/>
        <c:minorTickMark val="none"/>
        <c:tickLblPos val="nextTo"/>
        <c:crossAx val="2139051816"/>
        <c:crosses val="autoZero"/>
        <c:auto val="1"/>
        <c:lblAlgn val="ctr"/>
        <c:lblOffset val="100"/>
        <c:noMultiLvlLbl val="0"/>
      </c:catAx>
      <c:valAx>
        <c:axId val="2139051816"/>
        <c:scaling>
          <c:orientation val="minMax"/>
        </c:scaling>
        <c:delete val="0"/>
        <c:axPos val="l"/>
        <c:majorGridlines/>
        <c:numFmt formatCode="General" sourceLinked="1"/>
        <c:majorTickMark val="out"/>
        <c:minorTickMark val="none"/>
        <c:tickLblPos val="nextTo"/>
        <c:crossAx val="2139049160"/>
        <c:crosses val="autoZero"/>
        <c:crossBetween val="between"/>
      </c:valAx>
      <c:spPr>
        <a:noFill/>
        <a:ln>
          <a:solidFill>
            <a:schemeClr val="bg1"/>
          </a:solidFill>
        </a:ln>
      </c:spPr>
    </c:plotArea>
    <c:legend>
      <c:legendPos val="t"/>
      <c:layout>
        <c:manualLayout>
          <c:xMode val="edge"/>
          <c:yMode val="edge"/>
          <c:x val="0.24223568342619"/>
          <c:y val="0.0"/>
          <c:w val="0.513069446200019"/>
          <c:h val="0.0687618135994458"/>
        </c:manualLayout>
      </c:layout>
      <c:overlay val="0"/>
      <c:txPr>
        <a:bodyPr/>
        <a:lstStyle/>
        <a:p>
          <a:pPr>
            <a:defRPr sz="1600"/>
          </a:pPr>
          <a:endParaRPr lang="it-IT"/>
        </a:p>
      </c:txPr>
    </c:legend>
    <c:plotVisOnly val="1"/>
    <c:dispBlanksAs val="gap"/>
    <c:showDLblsOverMax val="0"/>
  </c:chart>
  <c:txPr>
    <a:bodyPr/>
    <a:lstStyle/>
    <a:p>
      <a:pPr>
        <a:defRPr sz="1200">
          <a:solidFill>
            <a:schemeClr val="bg1"/>
          </a:solidFill>
        </a:defRPr>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8067132257178"/>
          <c:y val="0.042302941421394"/>
          <c:w val="0.9096870407322"/>
          <c:h val="0.784023196424771"/>
        </c:manualLayout>
      </c:layout>
      <c:barChart>
        <c:barDir val="col"/>
        <c:grouping val="clustered"/>
        <c:varyColors val="0"/>
        <c:ser>
          <c:idx val="0"/>
          <c:order val="0"/>
          <c:tx>
            <c:strRef>
              <c:f>Foglio1!$B$1</c:f>
              <c:strCache>
                <c:ptCount val="1"/>
                <c:pt idx="0">
                  <c:v>Angina rel MED</c:v>
                </c:pt>
              </c:strCache>
            </c:strRef>
          </c:tx>
          <c:spPr>
            <a:solidFill>
              <a:srgbClr val="008000"/>
            </a:solidFill>
          </c:spPr>
          <c:invertIfNegative val="0"/>
          <c:cat>
            <c:strRef>
              <c:f>Foglio1!$A$2:$A$3</c:f>
              <c:strCache>
                <c:ptCount val="2"/>
                <c:pt idx="0">
                  <c:v>Baseline</c:v>
                </c:pt>
                <c:pt idx="1">
                  <c:v>12 months</c:v>
                </c:pt>
              </c:strCache>
            </c:strRef>
          </c:cat>
          <c:val>
            <c:numRef>
              <c:f>Foglio1!$B$2:$B$3</c:f>
              <c:numCache>
                <c:formatCode>General</c:formatCode>
                <c:ptCount val="2"/>
                <c:pt idx="0">
                  <c:v>7.7</c:v>
                </c:pt>
                <c:pt idx="1">
                  <c:v>35.7</c:v>
                </c:pt>
              </c:numCache>
            </c:numRef>
          </c:val>
          <c:extLst xmlns:c16r2="http://schemas.microsoft.com/office/drawing/2015/06/chart">
            <c:ext xmlns:c16="http://schemas.microsoft.com/office/drawing/2014/chart" uri="{C3380CC4-5D6E-409C-BE32-E72D297353CC}">
              <c16:uniqueId val="{00000000-3EAE-CD4E-BB88-0E1DCDFEA5E3}"/>
            </c:ext>
          </c:extLst>
        </c:ser>
        <c:ser>
          <c:idx val="1"/>
          <c:order val="1"/>
          <c:tx>
            <c:strRef>
              <c:f>Foglio1!$C$1</c:f>
              <c:strCache>
                <c:ptCount val="1"/>
                <c:pt idx="0">
                  <c:v>Angina rel INV</c:v>
                </c:pt>
              </c:strCache>
            </c:strRef>
          </c:tx>
          <c:spPr>
            <a:pattFill prst="pct70">
              <a:fgClr>
                <a:srgbClr val="008000"/>
              </a:fgClr>
              <a:bgClr>
                <a:prstClr val="white"/>
              </a:bgClr>
            </a:pattFill>
          </c:spPr>
          <c:invertIfNegative val="0"/>
          <c:cat>
            <c:strRef>
              <c:f>Foglio1!$A$2:$A$3</c:f>
              <c:strCache>
                <c:ptCount val="2"/>
                <c:pt idx="0">
                  <c:v>Baseline</c:v>
                </c:pt>
                <c:pt idx="1">
                  <c:v>12 months</c:v>
                </c:pt>
              </c:strCache>
            </c:strRef>
          </c:cat>
          <c:val>
            <c:numRef>
              <c:f>Foglio1!$C$2:$C$3</c:f>
              <c:numCache>
                <c:formatCode>General</c:formatCode>
                <c:ptCount val="2"/>
                <c:pt idx="0">
                  <c:v>5.9</c:v>
                </c:pt>
                <c:pt idx="1">
                  <c:v>39.1</c:v>
                </c:pt>
              </c:numCache>
            </c:numRef>
          </c:val>
          <c:extLst xmlns:c16r2="http://schemas.microsoft.com/office/drawing/2015/06/chart">
            <c:ext xmlns:c16="http://schemas.microsoft.com/office/drawing/2014/chart" uri="{C3380CC4-5D6E-409C-BE32-E72D297353CC}">
              <c16:uniqueId val="{00000001-3EAE-CD4E-BB88-0E1DCDFEA5E3}"/>
            </c:ext>
          </c:extLst>
        </c:ser>
        <c:ser>
          <c:idx val="2"/>
          <c:order val="2"/>
          <c:tx>
            <c:strRef>
              <c:f>Foglio1!$D$1</c:f>
              <c:strCache>
                <c:ptCount val="1"/>
                <c:pt idx="0">
                  <c:v>Colonna1</c:v>
                </c:pt>
              </c:strCache>
            </c:strRef>
          </c:tx>
          <c:spPr>
            <a:solidFill>
              <a:srgbClr val="0000FF"/>
            </a:solidFill>
          </c:spPr>
          <c:invertIfNegative val="0"/>
          <c:cat>
            <c:strRef>
              <c:f>Foglio1!$A$2:$A$3</c:f>
              <c:strCache>
                <c:ptCount val="2"/>
                <c:pt idx="0">
                  <c:v>Baseline</c:v>
                </c:pt>
                <c:pt idx="1">
                  <c:v>12 months</c:v>
                </c:pt>
              </c:strCache>
            </c:strRef>
          </c:cat>
          <c:val>
            <c:numRef>
              <c:f>Foglio1!$D$2:$D$3</c:f>
              <c:numCache>
                <c:formatCode>General</c:formatCode>
                <c:ptCount val="2"/>
              </c:numCache>
            </c:numRef>
          </c:val>
          <c:extLst xmlns:c16r2="http://schemas.microsoft.com/office/drawing/2015/06/chart">
            <c:ext xmlns:c16="http://schemas.microsoft.com/office/drawing/2014/chart" uri="{C3380CC4-5D6E-409C-BE32-E72D297353CC}">
              <c16:uniqueId val="{00000002-3EAE-CD4E-BB88-0E1DCDFEA5E3}"/>
            </c:ext>
          </c:extLst>
        </c:ser>
        <c:ser>
          <c:idx val="3"/>
          <c:order val="3"/>
          <c:tx>
            <c:strRef>
              <c:f>Foglio1!$E$1</c:f>
              <c:strCache>
                <c:ptCount val="1"/>
                <c:pt idx="0">
                  <c:v>Angina impr MED</c:v>
                </c:pt>
              </c:strCache>
            </c:strRef>
          </c:tx>
          <c:spPr>
            <a:solidFill>
              <a:srgbClr val="0000FF"/>
            </a:solidFill>
          </c:spPr>
          <c:invertIfNegative val="0"/>
          <c:cat>
            <c:strRef>
              <c:f>Foglio1!$A$2:$A$3</c:f>
              <c:strCache>
                <c:ptCount val="2"/>
                <c:pt idx="0">
                  <c:v>Baseline</c:v>
                </c:pt>
                <c:pt idx="1">
                  <c:v>12 months</c:v>
                </c:pt>
              </c:strCache>
            </c:strRef>
          </c:cat>
          <c:val>
            <c:numRef>
              <c:f>Foglio1!$E$2:$E$3</c:f>
              <c:numCache>
                <c:formatCode>General</c:formatCode>
                <c:ptCount val="2"/>
                <c:pt idx="0">
                  <c:v>51.3</c:v>
                </c:pt>
                <c:pt idx="1">
                  <c:v>31.2</c:v>
                </c:pt>
              </c:numCache>
            </c:numRef>
          </c:val>
          <c:extLst xmlns:c16r2="http://schemas.microsoft.com/office/drawing/2015/06/chart">
            <c:ext xmlns:c16="http://schemas.microsoft.com/office/drawing/2014/chart" uri="{C3380CC4-5D6E-409C-BE32-E72D297353CC}">
              <c16:uniqueId val="{00000003-3EAE-CD4E-BB88-0E1DCDFEA5E3}"/>
            </c:ext>
          </c:extLst>
        </c:ser>
        <c:ser>
          <c:idx val="4"/>
          <c:order val="4"/>
          <c:tx>
            <c:strRef>
              <c:f>Foglio1!$F$1</c:f>
              <c:strCache>
                <c:ptCount val="1"/>
                <c:pt idx="0">
                  <c:v>Angina impr INV</c:v>
                </c:pt>
              </c:strCache>
            </c:strRef>
          </c:tx>
          <c:spPr>
            <a:pattFill prst="pct70">
              <a:fgClr>
                <a:srgbClr val="0000FF"/>
              </a:fgClr>
              <a:bgClr>
                <a:prstClr val="white"/>
              </a:bgClr>
            </a:pattFill>
          </c:spPr>
          <c:invertIfNegative val="0"/>
          <c:cat>
            <c:strRef>
              <c:f>Foglio1!$A$2:$A$3</c:f>
              <c:strCache>
                <c:ptCount val="2"/>
                <c:pt idx="0">
                  <c:v>Baseline</c:v>
                </c:pt>
                <c:pt idx="1">
                  <c:v>12 months</c:v>
                </c:pt>
              </c:strCache>
            </c:strRef>
          </c:cat>
          <c:val>
            <c:numRef>
              <c:f>Foglio1!$F$2:$F$3</c:f>
              <c:numCache>
                <c:formatCode>General</c:formatCode>
                <c:ptCount val="2"/>
                <c:pt idx="0">
                  <c:v>23.4</c:v>
                </c:pt>
                <c:pt idx="1">
                  <c:v>39.1</c:v>
                </c:pt>
              </c:numCache>
            </c:numRef>
          </c:val>
        </c:ser>
        <c:ser>
          <c:idx val="5"/>
          <c:order val="5"/>
          <c:tx>
            <c:strRef>
              <c:f>Foglio1!$G$1</c:f>
              <c:strCache>
                <c:ptCount val="1"/>
                <c:pt idx="0">
                  <c:v>Colonna2</c:v>
                </c:pt>
              </c:strCache>
            </c:strRef>
          </c:tx>
          <c:spPr>
            <a:pattFill prst="pct70">
              <a:fgClr>
                <a:srgbClr val="FFFF00"/>
              </a:fgClr>
              <a:bgClr>
                <a:schemeClr val="tx1"/>
              </a:bgClr>
            </a:pattFill>
          </c:spPr>
          <c:invertIfNegative val="0"/>
          <c:cat>
            <c:strRef>
              <c:f>Foglio1!$A$2:$A$3</c:f>
              <c:strCache>
                <c:ptCount val="2"/>
                <c:pt idx="0">
                  <c:v>Baseline</c:v>
                </c:pt>
                <c:pt idx="1">
                  <c:v>12 months</c:v>
                </c:pt>
              </c:strCache>
            </c:strRef>
          </c:cat>
          <c:val>
            <c:numRef>
              <c:f>Foglio1!$G$2:$G$3</c:f>
              <c:numCache>
                <c:formatCode>General</c:formatCode>
                <c:ptCount val="2"/>
              </c:numCache>
            </c:numRef>
          </c:val>
        </c:ser>
        <c:ser>
          <c:idx val="6"/>
          <c:order val="6"/>
          <c:tx>
            <c:strRef>
              <c:f>Foglio1!$H$1</c:f>
              <c:strCache>
                <c:ptCount val="1"/>
                <c:pt idx="0">
                  <c:v>Angina unch MED</c:v>
                </c:pt>
              </c:strCache>
            </c:strRef>
          </c:tx>
          <c:spPr>
            <a:solidFill>
              <a:srgbClr val="FFFF00"/>
            </a:solidFill>
            <a:ln>
              <a:noFill/>
            </a:ln>
          </c:spPr>
          <c:invertIfNegative val="0"/>
          <c:cat>
            <c:strRef>
              <c:f>Foglio1!$A$2:$A$3</c:f>
              <c:strCache>
                <c:ptCount val="2"/>
                <c:pt idx="0">
                  <c:v>Baseline</c:v>
                </c:pt>
                <c:pt idx="1">
                  <c:v>12 months</c:v>
                </c:pt>
              </c:strCache>
            </c:strRef>
          </c:cat>
          <c:val>
            <c:numRef>
              <c:f>Foglio1!$H$2:$H$3</c:f>
              <c:numCache>
                <c:formatCode>General</c:formatCode>
                <c:ptCount val="2"/>
                <c:pt idx="0">
                  <c:v>39.8</c:v>
                </c:pt>
                <c:pt idx="1">
                  <c:v>31.4</c:v>
                </c:pt>
              </c:numCache>
            </c:numRef>
          </c:val>
        </c:ser>
        <c:ser>
          <c:idx val="7"/>
          <c:order val="7"/>
          <c:tx>
            <c:strRef>
              <c:f>Foglio1!$I$1</c:f>
              <c:strCache>
                <c:ptCount val="1"/>
                <c:pt idx="0">
                  <c:v>Angina unch INV</c:v>
                </c:pt>
              </c:strCache>
            </c:strRef>
          </c:tx>
          <c:spPr>
            <a:pattFill prst="pct70">
              <a:fgClr>
                <a:srgbClr val="FFFF00"/>
              </a:fgClr>
              <a:bgClr>
                <a:schemeClr val="tx1"/>
              </a:bgClr>
            </a:pattFill>
          </c:spPr>
          <c:invertIfNegative val="0"/>
          <c:cat>
            <c:strRef>
              <c:f>Foglio1!$A$2:$A$3</c:f>
              <c:strCache>
                <c:ptCount val="2"/>
                <c:pt idx="0">
                  <c:v>Baseline</c:v>
                </c:pt>
                <c:pt idx="1">
                  <c:v>12 months</c:v>
                </c:pt>
              </c:strCache>
            </c:strRef>
          </c:cat>
          <c:val>
            <c:numRef>
              <c:f>Foglio1!$I$2:$I$3</c:f>
              <c:numCache>
                <c:formatCode>General</c:formatCode>
                <c:ptCount val="2"/>
                <c:pt idx="0">
                  <c:v>64.8</c:v>
                </c:pt>
                <c:pt idx="1">
                  <c:v>21.0</c:v>
                </c:pt>
              </c:numCache>
            </c:numRef>
          </c:val>
        </c:ser>
        <c:ser>
          <c:idx val="8"/>
          <c:order val="8"/>
          <c:tx>
            <c:strRef>
              <c:f>Foglio1!$J$1</c:f>
              <c:strCache>
                <c:ptCount val="1"/>
                <c:pt idx="0">
                  <c:v>Colonna3</c:v>
                </c:pt>
              </c:strCache>
            </c:strRef>
          </c:tx>
          <c:invertIfNegative val="0"/>
          <c:cat>
            <c:strRef>
              <c:f>Foglio1!$A$2:$A$3</c:f>
              <c:strCache>
                <c:ptCount val="2"/>
                <c:pt idx="0">
                  <c:v>Baseline</c:v>
                </c:pt>
                <c:pt idx="1">
                  <c:v>12 months</c:v>
                </c:pt>
              </c:strCache>
            </c:strRef>
          </c:cat>
          <c:val>
            <c:numRef>
              <c:f>Foglio1!$J$2:$J$3</c:f>
              <c:numCache>
                <c:formatCode>General</c:formatCode>
                <c:ptCount val="2"/>
              </c:numCache>
            </c:numRef>
          </c:val>
        </c:ser>
        <c:ser>
          <c:idx val="9"/>
          <c:order val="9"/>
          <c:tx>
            <c:strRef>
              <c:f>Foglio1!$K$1</c:f>
              <c:strCache>
                <c:ptCount val="1"/>
                <c:pt idx="0">
                  <c:v>Angina wors MED </c:v>
                </c:pt>
              </c:strCache>
            </c:strRef>
          </c:tx>
          <c:spPr>
            <a:solidFill>
              <a:srgbClr val="FF0000"/>
            </a:solidFill>
          </c:spPr>
          <c:invertIfNegative val="0"/>
          <c:cat>
            <c:strRef>
              <c:f>Foglio1!$A$2:$A$3</c:f>
              <c:strCache>
                <c:ptCount val="2"/>
                <c:pt idx="0">
                  <c:v>Baseline</c:v>
                </c:pt>
                <c:pt idx="1">
                  <c:v>12 months</c:v>
                </c:pt>
              </c:strCache>
            </c:strRef>
          </c:cat>
          <c:val>
            <c:numRef>
              <c:f>Foglio1!$K$2:$K$3</c:f>
              <c:numCache>
                <c:formatCode>General</c:formatCode>
                <c:ptCount val="2"/>
                <c:pt idx="0">
                  <c:v>1.2</c:v>
                </c:pt>
                <c:pt idx="1">
                  <c:v>1.6</c:v>
                </c:pt>
              </c:numCache>
            </c:numRef>
          </c:val>
        </c:ser>
        <c:ser>
          <c:idx val="10"/>
          <c:order val="10"/>
          <c:tx>
            <c:strRef>
              <c:f>Foglio1!$L$1</c:f>
              <c:strCache>
                <c:ptCount val="1"/>
                <c:pt idx="0">
                  <c:v>Angina wors INV </c:v>
                </c:pt>
              </c:strCache>
            </c:strRef>
          </c:tx>
          <c:spPr>
            <a:pattFill prst="pct70">
              <a:fgClr>
                <a:srgbClr val="FF0000"/>
              </a:fgClr>
              <a:bgClr>
                <a:schemeClr val="bg1"/>
              </a:bgClr>
            </a:pattFill>
          </c:spPr>
          <c:invertIfNegative val="0"/>
          <c:cat>
            <c:strRef>
              <c:f>Foglio1!$A$2:$A$3</c:f>
              <c:strCache>
                <c:ptCount val="2"/>
                <c:pt idx="0">
                  <c:v>Baseline</c:v>
                </c:pt>
                <c:pt idx="1">
                  <c:v>12 months</c:v>
                </c:pt>
              </c:strCache>
            </c:strRef>
          </c:cat>
          <c:val>
            <c:numRef>
              <c:f>Foglio1!$L$2:$L$3</c:f>
              <c:numCache>
                <c:formatCode>General</c:formatCode>
                <c:ptCount val="2"/>
                <c:pt idx="0">
                  <c:v>5.9</c:v>
                </c:pt>
                <c:pt idx="1">
                  <c:v>0.8</c:v>
                </c:pt>
              </c:numCache>
            </c:numRef>
          </c:val>
        </c:ser>
        <c:dLbls>
          <c:showLegendKey val="0"/>
          <c:showVal val="1"/>
          <c:showCatName val="0"/>
          <c:showSerName val="0"/>
          <c:showPercent val="0"/>
          <c:showBubbleSize val="0"/>
        </c:dLbls>
        <c:gapWidth val="150"/>
        <c:axId val="-2136203848"/>
        <c:axId val="-2138965128"/>
      </c:barChart>
      <c:catAx>
        <c:axId val="-2136203848"/>
        <c:scaling>
          <c:orientation val="minMax"/>
        </c:scaling>
        <c:delete val="1"/>
        <c:axPos val="b"/>
        <c:numFmt formatCode="General" sourceLinked="0"/>
        <c:majorTickMark val="out"/>
        <c:minorTickMark val="none"/>
        <c:tickLblPos val="nextTo"/>
        <c:crossAx val="-2138965128"/>
        <c:crosses val="autoZero"/>
        <c:auto val="1"/>
        <c:lblAlgn val="ctr"/>
        <c:lblOffset val="100"/>
        <c:noMultiLvlLbl val="0"/>
      </c:catAx>
      <c:valAx>
        <c:axId val="-2138965128"/>
        <c:scaling>
          <c:orientation val="minMax"/>
        </c:scaling>
        <c:delete val="0"/>
        <c:axPos val="l"/>
        <c:majorGridlines/>
        <c:numFmt formatCode="General" sourceLinked="1"/>
        <c:majorTickMark val="out"/>
        <c:minorTickMark val="none"/>
        <c:tickLblPos val="nextTo"/>
        <c:crossAx val="-2136203848"/>
        <c:crosses val="autoZero"/>
        <c:crossBetween val="between"/>
      </c:valAx>
      <c:spPr>
        <a:noFill/>
        <a:ln>
          <a:solidFill>
            <a:schemeClr val="bg1"/>
          </a:solidFill>
        </a:ln>
      </c:spPr>
    </c:plotArea>
    <c:plotVisOnly val="1"/>
    <c:dispBlanksAs val="gap"/>
    <c:showDLblsOverMax val="0"/>
  </c:chart>
  <c:txPr>
    <a:bodyPr/>
    <a:lstStyle/>
    <a:p>
      <a:pPr>
        <a:defRPr sz="1200">
          <a:solidFill>
            <a:schemeClr val="bg1"/>
          </a:solidFill>
        </a:defRPr>
      </a:pPr>
      <a:endParaRPr lang="it-IT"/>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Foglio1!$B$1</c:f>
              <c:strCache>
                <c:ptCount val="1"/>
                <c:pt idx="0">
                  <c:v>Medical group</c:v>
                </c:pt>
              </c:strCache>
            </c:strRef>
          </c:tx>
          <c:spPr>
            <a:solidFill>
              <a:srgbClr val="008000"/>
            </a:solidFill>
          </c:spPr>
          <c:invertIfNegative val="0"/>
          <c:dPt>
            <c:idx val="0"/>
            <c:invertIfNegative val="0"/>
            <c:bubble3D val="0"/>
          </c:dPt>
          <c:dLbls>
            <c:dLbl>
              <c:idx val="0"/>
              <c:layout>
                <c:manualLayout>
                  <c:x val="0.00603066721922915"/>
                  <c:y val="-2.00455515135878E-7"/>
                </c:manualLayout>
              </c:layout>
              <c:showLegendKey val="0"/>
              <c:showVal val="1"/>
              <c:showCatName val="0"/>
              <c:showSerName val="0"/>
              <c:showPercent val="0"/>
              <c:showBubbleSize val="0"/>
            </c:dLbl>
            <c:dLbl>
              <c:idx val="2"/>
              <c:layout>
                <c:manualLayout>
                  <c:x val="-0.00139411520928305"/>
                  <c:y val="-0.00509157008385856"/>
                </c:manualLayout>
              </c:layout>
              <c:showLegendKey val="0"/>
              <c:showVal val="1"/>
              <c:showCatName val="0"/>
              <c:showSerName val="0"/>
              <c:showPercent val="0"/>
              <c:showBubbleSize val="0"/>
            </c:dLbl>
            <c:dLbl>
              <c:idx val="3"/>
              <c:layout>
                <c:manualLayout>
                  <c:x val="-0.00625000000000015"/>
                  <c:y val="0.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Foglio1!$A$2:$A$3</c:f>
              <c:strCache>
                <c:ptCount val="2"/>
                <c:pt idx="0">
                  <c:v>1 month</c:v>
                </c:pt>
                <c:pt idx="1">
                  <c:v>12 months</c:v>
                </c:pt>
              </c:strCache>
            </c:strRef>
          </c:cat>
          <c:val>
            <c:numRef>
              <c:f>Foglio1!$B$2:$B$3</c:f>
              <c:numCache>
                <c:formatCode>General</c:formatCode>
                <c:ptCount val="2"/>
                <c:pt idx="0">
                  <c:v>72.6</c:v>
                </c:pt>
                <c:pt idx="1">
                  <c:v>85.3</c:v>
                </c:pt>
              </c:numCache>
            </c:numRef>
          </c:val>
        </c:ser>
        <c:ser>
          <c:idx val="1"/>
          <c:order val="1"/>
          <c:tx>
            <c:strRef>
              <c:f>Foglio1!$C$1</c:f>
              <c:strCache>
                <c:ptCount val="1"/>
                <c:pt idx="0">
                  <c:v>Invasive group</c:v>
                </c:pt>
              </c:strCache>
            </c:strRef>
          </c:tx>
          <c:spPr>
            <a:solidFill>
              <a:srgbClr val="FF0000"/>
            </a:solidFill>
          </c:spPr>
          <c:invertIfNegative val="0"/>
          <c:dPt>
            <c:idx val="0"/>
            <c:invertIfNegative val="0"/>
            <c:bubble3D val="0"/>
            <c:spPr>
              <a:solidFill>
                <a:srgbClr val="FF0000"/>
              </a:solidFill>
              <a:ln>
                <a:noFill/>
              </a:ln>
            </c:spPr>
          </c:dPt>
          <c:dLbls>
            <c:dLbl>
              <c:idx val="2"/>
              <c:layout>
                <c:manualLayout>
                  <c:x val="0.00625"/>
                  <c:y val="0.0"/>
                </c:manualLayout>
              </c:layout>
              <c:showLegendKey val="0"/>
              <c:showVal val="1"/>
              <c:showCatName val="0"/>
              <c:showSerName val="0"/>
              <c:showPercent val="0"/>
              <c:showBubbleSize val="0"/>
            </c:dLbl>
            <c:dLbl>
              <c:idx val="3"/>
              <c:layout>
                <c:manualLayout>
                  <c:x val="0.00624999999999984"/>
                  <c:y val="0.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Foglio1!$A$2:$A$3</c:f>
              <c:strCache>
                <c:ptCount val="2"/>
                <c:pt idx="0">
                  <c:v>1 month</c:v>
                </c:pt>
                <c:pt idx="1">
                  <c:v>12 months</c:v>
                </c:pt>
              </c:strCache>
            </c:strRef>
          </c:cat>
          <c:val>
            <c:numRef>
              <c:f>Foglio1!$C$2:$C$3</c:f>
              <c:numCache>
                <c:formatCode>General</c:formatCode>
                <c:ptCount val="2"/>
                <c:pt idx="0">
                  <c:v>58.3</c:v>
                </c:pt>
                <c:pt idx="1">
                  <c:v>86.8</c:v>
                </c:pt>
              </c:numCache>
            </c:numRef>
          </c:val>
        </c:ser>
        <c:dLbls>
          <c:showLegendKey val="0"/>
          <c:showVal val="1"/>
          <c:showCatName val="0"/>
          <c:showSerName val="0"/>
          <c:showPercent val="0"/>
          <c:showBubbleSize val="0"/>
        </c:dLbls>
        <c:gapWidth val="150"/>
        <c:axId val="-2133432648"/>
        <c:axId val="-2133429640"/>
      </c:barChart>
      <c:catAx>
        <c:axId val="-2133432648"/>
        <c:scaling>
          <c:orientation val="minMax"/>
        </c:scaling>
        <c:delete val="0"/>
        <c:axPos val="b"/>
        <c:majorTickMark val="out"/>
        <c:minorTickMark val="none"/>
        <c:tickLblPos val="nextTo"/>
        <c:txPr>
          <a:bodyPr/>
          <a:lstStyle/>
          <a:p>
            <a:pPr>
              <a:defRPr sz="1800"/>
            </a:pPr>
            <a:endParaRPr lang="it-IT"/>
          </a:p>
        </c:txPr>
        <c:crossAx val="-2133429640"/>
        <c:crosses val="autoZero"/>
        <c:auto val="1"/>
        <c:lblAlgn val="ctr"/>
        <c:lblOffset val="100"/>
        <c:noMultiLvlLbl val="0"/>
      </c:catAx>
      <c:valAx>
        <c:axId val="-2133429640"/>
        <c:scaling>
          <c:orientation val="minMax"/>
        </c:scaling>
        <c:delete val="0"/>
        <c:axPos val="l"/>
        <c:majorGridlines/>
        <c:numFmt formatCode="General" sourceLinked="1"/>
        <c:majorTickMark val="out"/>
        <c:minorTickMark val="none"/>
        <c:tickLblPos val="nextTo"/>
        <c:crossAx val="-2133432648"/>
        <c:crosses val="autoZero"/>
        <c:crossBetween val="between"/>
      </c:valAx>
    </c:plotArea>
    <c:legend>
      <c:legendPos val="b"/>
      <c:layout>
        <c:manualLayout>
          <c:xMode val="edge"/>
          <c:yMode val="edge"/>
          <c:x val="0.246473032976141"/>
          <c:y val="0.886087946249056"/>
          <c:w val="0.573219347581552"/>
          <c:h val="0.0757252781220044"/>
        </c:manualLayout>
      </c:layout>
      <c:overlay val="0"/>
      <c:txPr>
        <a:bodyPr/>
        <a:lstStyle/>
        <a:p>
          <a:pPr>
            <a:defRPr sz="1800" b="1" i="0">
              <a:solidFill>
                <a:srgbClr val="FFFF00"/>
              </a:solidFill>
            </a:defRPr>
          </a:pPr>
          <a:endParaRPr lang="it-IT"/>
        </a:p>
      </c:txPr>
    </c:legend>
    <c:plotVisOnly val="1"/>
    <c:dispBlanksAs val="gap"/>
    <c:showDLblsOverMax val="0"/>
  </c:chart>
  <c:txPr>
    <a:bodyPr/>
    <a:lstStyle/>
    <a:p>
      <a:pPr>
        <a:defRPr sz="1400">
          <a:solidFill>
            <a:schemeClr val="bg1"/>
          </a:solidFill>
        </a:defRPr>
      </a:pPr>
      <a:endParaRPr lang="it-IT"/>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Foglio1!$B$1</c:f>
              <c:strCache>
                <c:ptCount val="1"/>
                <c:pt idx="0">
                  <c:v>Males</c:v>
                </c:pt>
              </c:strCache>
            </c:strRef>
          </c:tx>
          <c:invertIfNegative val="0"/>
          <c:cat>
            <c:strRef>
              <c:f>Foglio1!$A$2:$A$8</c:f>
              <c:strCache>
                <c:ptCount val="7"/>
                <c:pt idx="0">
                  <c:v>Atypical angina</c:v>
                </c:pt>
                <c:pt idx="1">
                  <c:v>Baseline SAQ-7</c:v>
                </c:pt>
                <c:pt idx="2">
                  <c:v>12 months SAQ-7</c:v>
                </c:pt>
                <c:pt idx="3">
                  <c:v>Resistant angina</c:v>
                </c:pt>
                <c:pt idx="4">
                  <c:v>Invasive strategy</c:v>
                </c:pt>
                <c:pt idx="5">
                  <c:v>Non obtructive CAD</c:v>
                </c:pt>
                <c:pt idx="6">
                  <c:v>MACEs</c:v>
                </c:pt>
              </c:strCache>
            </c:strRef>
          </c:cat>
          <c:val>
            <c:numRef>
              <c:f>Foglio1!$B$2:$B$8</c:f>
              <c:numCache>
                <c:formatCode>General</c:formatCode>
                <c:ptCount val="7"/>
                <c:pt idx="0">
                  <c:v>20.0</c:v>
                </c:pt>
                <c:pt idx="1">
                  <c:v>59.0</c:v>
                </c:pt>
                <c:pt idx="2">
                  <c:v>87.0</c:v>
                </c:pt>
                <c:pt idx="3">
                  <c:v>24.0</c:v>
                </c:pt>
                <c:pt idx="4">
                  <c:v>44.0</c:v>
                </c:pt>
                <c:pt idx="5">
                  <c:v>35.0</c:v>
                </c:pt>
                <c:pt idx="6">
                  <c:v>3.2</c:v>
                </c:pt>
              </c:numCache>
            </c:numRef>
          </c:val>
        </c:ser>
        <c:ser>
          <c:idx val="1"/>
          <c:order val="1"/>
          <c:tx>
            <c:strRef>
              <c:f>Foglio1!$C$1</c:f>
              <c:strCache>
                <c:ptCount val="1"/>
                <c:pt idx="0">
                  <c:v>Females</c:v>
                </c:pt>
              </c:strCache>
            </c:strRef>
          </c:tx>
          <c:spPr>
            <a:solidFill>
              <a:srgbClr val="FF6A5B"/>
            </a:solidFill>
          </c:spPr>
          <c:invertIfNegative val="0"/>
          <c:cat>
            <c:strRef>
              <c:f>Foglio1!$A$2:$A$8</c:f>
              <c:strCache>
                <c:ptCount val="7"/>
                <c:pt idx="0">
                  <c:v>Atypical angina</c:v>
                </c:pt>
                <c:pt idx="1">
                  <c:v>Baseline SAQ-7</c:v>
                </c:pt>
                <c:pt idx="2">
                  <c:v>12 months SAQ-7</c:v>
                </c:pt>
                <c:pt idx="3">
                  <c:v>Resistant angina</c:v>
                </c:pt>
                <c:pt idx="4">
                  <c:v>Invasive strategy</c:v>
                </c:pt>
                <c:pt idx="5">
                  <c:v>Non obtructive CAD</c:v>
                </c:pt>
                <c:pt idx="6">
                  <c:v>MACEs</c:v>
                </c:pt>
              </c:strCache>
            </c:strRef>
          </c:cat>
          <c:val>
            <c:numRef>
              <c:f>Foglio1!$C$2:$C$8</c:f>
              <c:numCache>
                <c:formatCode>General</c:formatCode>
                <c:ptCount val="7"/>
                <c:pt idx="0">
                  <c:v>30.4</c:v>
                </c:pt>
                <c:pt idx="1">
                  <c:v>57.0</c:v>
                </c:pt>
                <c:pt idx="2">
                  <c:v>84.0</c:v>
                </c:pt>
                <c:pt idx="3">
                  <c:v>34.0</c:v>
                </c:pt>
                <c:pt idx="4">
                  <c:v>36.0</c:v>
                </c:pt>
                <c:pt idx="5">
                  <c:v>43.0</c:v>
                </c:pt>
                <c:pt idx="6">
                  <c:v>2.4</c:v>
                </c:pt>
              </c:numCache>
            </c:numRef>
          </c:val>
        </c:ser>
        <c:dLbls>
          <c:showLegendKey val="0"/>
          <c:showVal val="0"/>
          <c:showCatName val="0"/>
          <c:showSerName val="0"/>
          <c:showPercent val="0"/>
          <c:showBubbleSize val="0"/>
        </c:dLbls>
        <c:gapWidth val="150"/>
        <c:axId val="-2136338040"/>
        <c:axId val="-2136334840"/>
      </c:barChart>
      <c:catAx>
        <c:axId val="-2136338040"/>
        <c:scaling>
          <c:orientation val="minMax"/>
        </c:scaling>
        <c:delete val="0"/>
        <c:axPos val="b"/>
        <c:majorTickMark val="out"/>
        <c:minorTickMark val="none"/>
        <c:tickLblPos val="nextTo"/>
        <c:txPr>
          <a:bodyPr/>
          <a:lstStyle/>
          <a:p>
            <a:pPr>
              <a:defRPr sz="1400">
                <a:solidFill>
                  <a:schemeClr val="bg1"/>
                </a:solidFill>
              </a:defRPr>
            </a:pPr>
            <a:endParaRPr lang="it-IT"/>
          </a:p>
        </c:txPr>
        <c:crossAx val="-2136334840"/>
        <c:crosses val="autoZero"/>
        <c:auto val="1"/>
        <c:lblAlgn val="ctr"/>
        <c:lblOffset val="100"/>
        <c:noMultiLvlLbl val="0"/>
      </c:catAx>
      <c:valAx>
        <c:axId val="-2136334840"/>
        <c:scaling>
          <c:orientation val="minMax"/>
        </c:scaling>
        <c:delete val="0"/>
        <c:axPos val="l"/>
        <c:majorGridlines/>
        <c:numFmt formatCode="General" sourceLinked="1"/>
        <c:majorTickMark val="out"/>
        <c:minorTickMark val="none"/>
        <c:tickLblPos val="nextTo"/>
        <c:txPr>
          <a:bodyPr/>
          <a:lstStyle/>
          <a:p>
            <a:pPr>
              <a:defRPr sz="1400">
                <a:solidFill>
                  <a:schemeClr val="bg1"/>
                </a:solidFill>
              </a:defRPr>
            </a:pPr>
            <a:endParaRPr lang="it-IT"/>
          </a:p>
        </c:txPr>
        <c:crossAx val="-2136338040"/>
        <c:crosses val="autoZero"/>
        <c:crossBetween val="between"/>
      </c:valAx>
    </c:plotArea>
    <c:legend>
      <c:legendPos val="b"/>
      <c:layout/>
      <c:overlay val="0"/>
      <c:txPr>
        <a:bodyPr/>
        <a:lstStyle/>
        <a:p>
          <a:pPr>
            <a:defRPr>
              <a:solidFill>
                <a:schemeClr val="bg1"/>
              </a:solidFill>
            </a:defRPr>
          </a:pPr>
          <a:endParaRPr lang="it-IT"/>
        </a:p>
      </c:txPr>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Foglio1!$B$1</c:f>
              <c:strCache>
                <c:ptCount val="1"/>
                <c:pt idx="0">
                  <c:v>Angina relieved</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Foglio1!$A$2:$A$4</c:f>
              <c:strCache>
                <c:ptCount val="3"/>
                <c:pt idx="0">
                  <c:v>1 month</c:v>
                </c:pt>
                <c:pt idx="1">
                  <c:v>4 months</c:v>
                </c:pt>
                <c:pt idx="2">
                  <c:v>12 months</c:v>
                </c:pt>
              </c:strCache>
            </c:strRef>
          </c:cat>
          <c:val>
            <c:numRef>
              <c:f>Foglio1!$B$2:$B$4</c:f>
              <c:numCache>
                <c:formatCode>General</c:formatCode>
                <c:ptCount val="3"/>
                <c:pt idx="0">
                  <c:v>7.0</c:v>
                </c:pt>
                <c:pt idx="1">
                  <c:v>22.9</c:v>
                </c:pt>
                <c:pt idx="2">
                  <c:v>37.1</c:v>
                </c:pt>
              </c:numCache>
            </c:numRef>
          </c:val>
          <c:extLst xmlns:c16r2="http://schemas.microsoft.com/office/drawing/2015/06/chart">
            <c:ext xmlns:c16="http://schemas.microsoft.com/office/drawing/2014/chart" uri="{C3380CC4-5D6E-409C-BE32-E72D297353CC}">
              <c16:uniqueId val="{00000000-6A5A-ED40-89DF-5B28F12F8BC0}"/>
            </c:ext>
          </c:extLst>
        </c:ser>
        <c:ser>
          <c:idx val="1"/>
          <c:order val="1"/>
          <c:tx>
            <c:strRef>
              <c:f>Foglio1!$C$1</c:f>
              <c:strCache>
                <c:ptCount val="1"/>
                <c:pt idx="0">
                  <c:v>Angina improved</c:v>
                </c:pt>
              </c:strCache>
            </c:strRef>
          </c:tx>
          <c:spPr>
            <a:solidFill>
              <a:srgbClr val="3366FF"/>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Foglio1!$A$2:$A$4</c:f>
              <c:strCache>
                <c:ptCount val="3"/>
                <c:pt idx="0">
                  <c:v>1 month</c:v>
                </c:pt>
                <c:pt idx="1">
                  <c:v>4 months</c:v>
                </c:pt>
                <c:pt idx="2">
                  <c:v>12 months</c:v>
                </c:pt>
              </c:strCache>
            </c:strRef>
          </c:cat>
          <c:val>
            <c:numRef>
              <c:f>Foglio1!$C$2:$C$4</c:f>
              <c:numCache>
                <c:formatCode>General</c:formatCode>
                <c:ptCount val="3"/>
                <c:pt idx="0">
                  <c:v>40.0</c:v>
                </c:pt>
                <c:pt idx="1">
                  <c:v>48.1</c:v>
                </c:pt>
                <c:pt idx="2">
                  <c:v>34.4</c:v>
                </c:pt>
              </c:numCache>
            </c:numRef>
          </c:val>
          <c:extLst xmlns:c16r2="http://schemas.microsoft.com/office/drawing/2015/06/chart">
            <c:ext xmlns:c16="http://schemas.microsoft.com/office/drawing/2014/chart" uri="{C3380CC4-5D6E-409C-BE32-E72D297353CC}">
              <c16:uniqueId val="{00000001-6A5A-ED40-89DF-5B28F12F8BC0}"/>
            </c:ext>
          </c:extLst>
        </c:ser>
        <c:ser>
          <c:idx val="2"/>
          <c:order val="2"/>
          <c:tx>
            <c:strRef>
              <c:f>Foglio1!$D$1</c:f>
              <c:strCache>
                <c:ptCount val="1"/>
                <c:pt idx="0">
                  <c:v>Angina unchanged</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Foglio1!$A$2:$A$4</c:f>
              <c:strCache>
                <c:ptCount val="3"/>
                <c:pt idx="0">
                  <c:v>1 month</c:v>
                </c:pt>
                <c:pt idx="1">
                  <c:v>4 months</c:v>
                </c:pt>
                <c:pt idx="2">
                  <c:v>12 months</c:v>
                </c:pt>
              </c:strCache>
            </c:strRef>
          </c:cat>
          <c:val>
            <c:numRef>
              <c:f>Foglio1!$D$2:$D$4</c:f>
              <c:numCache>
                <c:formatCode>General</c:formatCode>
                <c:ptCount val="3"/>
                <c:pt idx="0">
                  <c:v>49.9</c:v>
                </c:pt>
                <c:pt idx="1">
                  <c:v>26.6</c:v>
                </c:pt>
                <c:pt idx="2">
                  <c:v>27.2</c:v>
                </c:pt>
              </c:numCache>
            </c:numRef>
          </c:val>
          <c:extLst xmlns:c16r2="http://schemas.microsoft.com/office/drawing/2015/06/chart">
            <c:ext xmlns:c16="http://schemas.microsoft.com/office/drawing/2014/chart" uri="{C3380CC4-5D6E-409C-BE32-E72D297353CC}">
              <c16:uniqueId val="{00000002-6A5A-ED40-89DF-5B28F12F8BC0}"/>
            </c:ext>
          </c:extLst>
        </c:ser>
        <c:ser>
          <c:idx val="3"/>
          <c:order val="3"/>
          <c:tx>
            <c:strRef>
              <c:f>Foglio1!$E$1</c:f>
              <c:strCache>
                <c:ptCount val="1"/>
                <c:pt idx="0">
                  <c:v>Angina worsened</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Foglio1!$A$2:$A$4</c:f>
              <c:strCache>
                <c:ptCount val="3"/>
                <c:pt idx="0">
                  <c:v>1 month</c:v>
                </c:pt>
                <c:pt idx="1">
                  <c:v>4 months</c:v>
                </c:pt>
                <c:pt idx="2">
                  <c:v>12 months</c:v>
                </c:pt>
              </c:strCache>
            </c:strRef>
          </c:cat>
          <c:val>
            <c:numRef>
              <c:f>Foglio1!$E$2:$E$4</c:f>
              <c:numCache>
                <c:formatCode>General</c:formatCode>
                <c:ptCount val="3"/>
                <c:pt idx="0">
                  <c:v>3.1</c:v>
                </c:pt>
                <c:pt idx="1">
                  <c:v>2.3</c:v>
                </c:pt>
                <c:pt idx="2">
                  <c:v>1.3</c:v>
                </c:pt>
              </c:numCache>
            </c:numRef>
          </c:val>
          <c:extLst xmlns:c16r2="http://schemas.microsoft.com/office/drawing/2015/06/chart">
            <c:ext xmlns:c16="http://schemas.microsoft.com/office/drawing/2014/chart" uri="{C3380CC4-5D6E-409C-BE32-E72D297353CC}">
              <c16:uniqueId val="{00000003-6A5A-ED40-89DF-5B28F12F8BC0}"/>
            </c:ext>
          </c:extLst>
        </c:ser>
        <c:dLbls>
          <c:showLegendKey val="0"/>
          <c:showVal val="1"/>
          <c:showCatName val="0"/>
          <c:showSerName val="0"/>
          <c:showPercent val="0"/>
          <c:showBubbleSize val="0"/>
        </c:dLbls>
        <c:gapWidth val="150"/>
        <c:axId val="-2137484984"/>
        <c:axId val="-2137481848"/>
      </c:barChart>
      <c:catAx>
        <c:axId val="-2137484984"/>
        <c:scaling>
          <c:orientation val="minMax"/>
        </c:scaling>
        <c:delete val="0"/>
        <c:axPos val="b"/>
        <c:numFmt formatCode="General" sourceLinked="0"/>
        <c:majorTickMark val="out"/>
        <c:minorTickMark val="none"/>
        <c:tickLblPos val="nextTo"/>
        <c:crossAx val="-2137481848"/>
        <c:crosses val="autoZero"/>
        <c:auto val="1"/>
        <c:lblAlgn val="ctr"/>
        <c:lblOffset val="100"/>
        <c:noMultiLvlLbl val="0"/>
      </c:catAx>
      <c:valAx>
        <c:axId val="-2137481848"/>
        <c:scaling>
          <c:orientation val="minMax"/>
          <c:max val="60.0"/>
        </c:scaling>
        <c:delete val="0"/>
        <c:axPos val="l"/>
        <c:majorGridlines/>
        <c:numFmt formatCode="General" sourceLinked="1"/>
        <c:majorTickMark val="out"/>
        <c:minorTickMark val="none"/>
        <c:tickLblPos val="nextTo"/>
        <c:crossAx val="-2137484984"/>
        <c:crosses val="autoZero"/>
        <c:crossBetween val="between"/>
      </c:valAx>
      <c:spPr>
        <a:ln>
          <a:solidFill>
            <a:schemeClr val="bg1"/>
          </a:solidFill>
        </a:ln>
      </c:spPr>
    </c:plotArea>
    <c:legend>
      <c:legendPos val="t"/>
      <c:layout/>
      <c:overlay val="0"/>
      <c:txPr>
        <a:bodyPr/>
        <a:lstStyle/>
        <a:p>
          <a:pPr>
            <a:defRPr sz="1600"/>
          </a:pPr>
          <a:endParaRPr lang="it-IT"/>
        </a:p>
      </c:txPr>
    </c:legend>
    <c:plotVisOnly val="1"/>
    <c:dispBlanksAs val="gap"/>
    <c:showDLblsOverMax val="0"/>
  </c:chart>
  <c:txPr>
    <a:bodyPr/>
    <a:lstStyle/>
    <a:p>
      <a:pPr>
        <a:defRPr sz="1200">
          <a:solidFill>
            <a:schemeClr val="bg1"/>
          </a:solidFill>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Foglio1!$B$1</c:f>
              <c:strCache>
                <c:ptCount val="1"/>
                <c:pt idx="0">
                  <c:v>Medical group</c:v>
                </c:pt>
              </c:strCache>
            </c:strRef>
          </c:tx>
          <c:spPr>
            <a:solidFill>
              <a:srgbClr val="008000"/>
            </a:solidFill>
          </c:spPr>
          <c:invertIfNegative val="0"/>
          <c:dPt>
            <c:idx val="0"/>
            <c:invertIfNegative val="0"/>
            <c:bubble3D val="0"/>
            <c:spPr>
              <a:solidFill>
                <a:srgbClr val="FF0000"/>
              </a:solidFill>
            </c:spPr>
          </c:dPt>
          <c:dPt>
            <c:idx val="1"/>
            <c:invertIfNegative val="0"/>
            <c:bubble3D val="0"/>
            <c:spPr>
              <a:solidFill>
                <a:srgbClr val="FFFF00"/>
              </a:solidFill>
            </c:spPr>
          </c:dPt>
          <c:dPt>
            <c:idx val="2"/>
            <c:invertIfNegative val="0"/>
            <c:bubble3D val="0"/>
            <c:spPr>
              <a:solidFill>
                <a:srgbClr val="0000FF"/>
              </a:solidFill>
            </c:spPr>
          </c:dPt>
          <c:dLbls>
            <c:dLbl>
              <c:idx val="0"/>
              <c:layout>
                <c:manualLayout>
                  <c:x val="0.00603066721922915"/>
                  <c:y val="-2.00455515135878E-7"/>
                </c:manualLayout>
              </c:layout>
              <c:showLegendKey val="0"/>
              <c:showVal val="1"/>
              <c:showCatName val="0"/>
              <c:showSerName val="0"/>
              <c:showPercent val="0"/>
              <c:showBubbleSize val="0"/>
            </c:dLbl>
            <c:dLbl>
              <c:idx val="2"/>
              <c:layout>
                <c:manualLayout>
                  <c:x val="-0.00139411520928305"/>
                  <c:y val="-0.00509157008385856"/>
                </c:manualLayout>
              </c:layout>
              <c:showLegendKey val="0"/>
              <c:showVal val="1"/>
              <c:showCatName val="0"/>
              <c:showSerName val="0"/>
              <c:showPercent val="0"/>
              <c:showBubbleSize val="0"/>
            </c:dLbl>
            <c:dLbl>
              <c:idx val="3"/>
              <c:layout>
                <c:manualLayout>
                  <c:x val="-0.00625000000000015"/>
                  <c:y val="0.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Foglio1!$A$2:$A$5</c:f>
              <c:strCache>
                <c:ptCount val="4"/>
                <c:pt idx="0">
                  <c:v>Enrollment</c:v>
                </c:pt>
                <c:pt idx="1">
                  <c:v>1 month</c:v>
                </c:pt>
                <c:pt idx="2">
                  <c:v>4 months</c:v>
                </c:pt>
                <c:pt idx="3">
                  <c:v>12 months</c:v>
                </c:pt>
              </c:strCache>
            </c:strRef>
          </c:cat>
          <c:val>
            <c:numRef>
              <c:f>Foglio1!$B$2:$B$5</c:f>
              <c:numCache>
                <c:formatCode>General</c:formatCode>
                <c:ptCount val="4"/>
                <c:pt idx="0">
                  <c:v>58.4</c:v>
                </c:pt>
                <c:pt idx="1">
                  <c:v>67.1</c:v>
                </c:pt>
                <c:pt idx="2">
                  <c:v>81.1</c:v>
                </c:pt>
                <c:pt idx="3">
                  <c:v>85.9</c:v>
                </c:pt>
              </c:numCache>
            </c:numRef>
          </c:val>
        </c:ser>
        <c:dLbls>
          <c:showLegendKey val="0"/>
          <c:showVal val="1"/>
          <c:showCatName val="0"/>
          <c:showSerName val="0"/>
          <c:showPercent val="0"/>
          <c:showBubbleSize val="0"/>
        </c:dLbls>
        <c:gapWidth val="150"/>
        <c:axId val="-2137425384"/>
        <c:axId val="-2137422600"/>
      </c:barChart>
      <c:catAx>
        <c:axId val="-2137425384"/>
        <c:scaling>
          <c:orientation val="minMax"/>
        </c:scaling>
        <c:delete val="0"/>
        <c:axPos val="b"/>
        <c:majorTickMark val="out"/>
        <c:minorTickMark val="none"/>
        <c:tickLblPos val="nextTo"/>
        <c:crossAx val="-2137422600"/>
        <c:crosses val="autoZero"/>
        <c:auto val="1"/>
        <c:lblAlgn val="ctr"/>
        <c:lblOffset val="100"/>
        <c:noMultiLvlLbl val="0"/>
      </c:catAx>
      <c:valAx>
        <c:axId val="-2137422600"/>
        <c:scaling>
          <c:orientation val="minMax"/>
        </c:scaling>
        <c:delete val="0"/>
        <c:axPos val="l"/>
        <c:majorGridlines/>
        <c:numFmt formatCode="General" sourceLinked="1"/>
        <c:majorTickMark val="out"/>
        <c:minorTickMark val="none"/>
        <c:tickLblPos val="nextTo"/>
        <c:crossAx val="-2137425384"/>
        <c:crosses val="autoZero"/>
        <c:crossBetween val="between"/>
      </c:valAx>
    </c:plotArea>
    <c:plotVisOnly val="1"/>
    <c:dispBlanksAs val="gap"/>
    <c:showDLblsOverMax val="0"/>
  </c:chart>
  <c:txPr>
    <a:bodyPr/>
    <a:lstStyle/>
    <a:p>
      <a:pPr>
        <a:defRPr sz="1800">
          <a:solidFill>
            <a:schemeClr val="bg1"/>
          </a:solidFill>
        </a:defRPr>
      </a:pPr>
      <a:endParaRPr lang="it-IT"/>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Foglio1!$B$1</c:f>
              <c:strCache>
                <c:ptCount val="1"/>
                <c:pt idx="0">
                  <c:v>Serie 1</c:v>
                </c:pt>
              </c:strCache>
            </c:strRef>
          </c:tx>
          <c:invertIfNegative val="0"/>
          <c:dPt>
            <c:idx val="0"/>
            <c:invertIfNegative val="0"/>
            <c:bubble3D val="0"/>
            <c:spPr>
              <a:solidFill>
                <a:srgbClr val="FF0000"/>
              </a:solidFill>
            </c:spPr>
          </c:dPt>
          <c:dPt>
            <c:idx val="1"/>
            <c:invertIfNegative val="0"/>
            <c:bubble3D val="0"/>
            <c:spPr>
              <a:solidFill>
                <a:srgbClr val="008000"/>
              </a:solidFill>
            </c:spPr>
          </c:dPt>
          <c:dPt>
            <c:idx val="2"/>
            <c:invertIfNegative val="0"/>
            <c:bubble3D val="0"/>
            <c:spPr>
              <a:solidFill>
                <a:schemeClr val="bg1">
                  <a:lumMod val="65000"/>
                </a:schemeClr>
              </a:solidFill>
            </c:spPr>
          </c:dPt>
          <c:dPt>
            <c:idx val="3"/>
            <c:invertIfNegative val="0"/>
            <c:bubble3D val="0"/>
            <c:spPr>
              <a:solidFill>
                <a:srgbClr val="3366FF"/>
              </a:solidFill>
            </c:spPr>
          </c:dPt>
          <c:dPt>
            <c:idx val="4"/>
            <c:invertIfNegative val="0"/>
            <c:bubble3D val="0"/>
            <c:spPr>
              <a:solidFill>
                <a:schemeClr val="bg1"/>
              </a:solidFill>
            </c:spPr>
          </c:dPt>
          <c:cat>
            <c:strRef>
              <c:f>Foglio1!$A$2:$A$6</c:f>
              <c:strCache>
                <c:ptCount val="5"/>
                <c:pt idx="0">
                  <c:v>Overall</c:v>
                </c:pt>
                <c:pt idx="1">
                  <c:v>Exercise stress test</c:v>
                </c:pt>
                <c:pt idx="2">
                  <c:v>SPECT</c:v>
                </c:pt>
                <c:pt idx="3">
                  <c:v>Echo stress</c:v>
                </c:pt>
                <c:pt idx="4">
                  <c:v>CCTA</c:v>
                </c:pt>
              </c:strCache>
            </c:strRef>
          </c:cat>
          <c:val>
            <c:numRef>
              <c:f>Foglio1!$B$2:$B$6</c:f>
              <c:numCache>
                <c:formatCode>General</c:formatCode>
                <c:ptCount val="5"/>
                <c:pt idx="0">
                  <c:v>67.5</c:v>
                </c:pt>
                <c:pt idx="1">
                  <c:v>41.6</c:v>
                </c:pt>
                <c:pt idx="2">
                  <c:v>19.2</c:v>
                </c:pt>
                <c:pt idx="3">
                  <c:v>5.4</c:v>
                </c:pt>
                <c:pt idx="4">
                  <c:v>1.3</c:v>
                </c:pt>
              </c:numCache>
            </c:numRef>
          </c:val>
        </c:ser>
        <c:dLbls>
          <c:showLegendKey val="0"/>
          <c:showVal val="0"/>
          <c:showCatName val="0"/>
          <c:showSerName val="0"/>
          <c:showPercent val="0"/>
          <c:showBubbleSize val="0"/>
        </c:dLbls>
        <c:gapWidth val="150"/>
        <c:axId val="-2134028536"/>
        <c:axId val="-2134038616"/>
      </c:barChart>
      <c:catAx>
        <c:axId val="-2134028536"/>
        <c:scaling>
          <c:orientation val="minMax"/>
        </c:scaling>
        <c:delete val="0"/>
        <c:axPos val="b"/>
        <c:majorTickMark val="out"/>
        <c:minorTickMark val="none"/>
        <c:tickLblPos val="nextTo"/>
        <c:txPr>
          <a:bodyPr/>
          <a:lstStyle/>
          <a:p>
            <a:pPr>
              <a:defRPr>
                <a:solidFill>
                  <a:srgbClr val="FFFF00"/>
                </a:solidFill>
              </a:defRPr>
            </a:pPr>
            <a:endParaRPr lang="it-IT"/>
          </a:p>
        </c:txPr>
        <c:crossAx val="-2134038616"/>
        <c:crosses val="autoZero"/>
        <c:auto val="1"/>
        <c:lblAlgn val="ctr"/>
        <c:lblOffset val="100"/>
        <c:noMultiLvlLbl val="0"/>
      </c:catAx>
      <c:valAx>
        <c:axId val="-2134038616"/>
        <c:scaling>
          <c:orientation val="minMax"/>
        </c:scaling>
        <c:delete val="0"/>
        <c:axPos val="l"/>
        <c:majorGridlines/>
        <c:numFmt formatCode="General" sourceLinked="1"/>
        <c:majorTickMark val="out"/>
        <c:minorTickMark val="none"/>
        <c:tickLblPos val="nextTo"/>
        <c:txPr>
          <a:bodyPr/>
          <a:lstStyle/>
          <a:p>
            <a:pPr>
              <a:defRPr>
                <a:solidFill>
                  <a:srgbClr val="FFFF00"/>
                </a:solidFill>
              </a:defRPr>
            </a:pPr>
            <a:endParaRPr lang="it-IT"/>
          </a:p>
        </c:txPr>
        <c:crossAx val="-2134028536"/>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Foglio1!$B$1</c:f>
              <c:strCache>
                <c:ptCount val="1"/>
                <c:pt idx="0">
                  <c:v>Vendite</c:v>
                </c:pt>
              </c:strCache>
            </c:strRef>
          </c:tx>
          <c:explosion val="8"/>
          <c:dPt>
            <c:idx val="0"/>
            <c:bubble3D val="0"/>
            <c:spPr>
              <a:solidFill>
                <a:srgbClr val="008000"/>
              </a:solidFill>
            </c:spPr>
          </c:dPt>
          <c:dPt>
            <c:idx val="1"/>
            <c:bubble3D val="0"/>
            <c:spPr>
              <a:solidFill>
                <a:srgbClr val="FFFF00"/>
              </a:solidFill>
            </c:spPr>
          </c:dPt>
          <c:cat>
            <c:strRef>
              <c:f>Foglio1!$A$2:$A$3</c:f>
              <c:strCache>
                <c:ptCount val="2"/>
                <c:pt idx="0">
                  <c:v>Medical strategy</c:v>
                </c:pt>
                <c:pt idx="1">
                  <c:v>Invasive strategy</c:v>
                </c:pt>
              </c:strCache>
            </c:strRef>
          </c:cat>
          <c:val>
            <c:numRef>
              <c:f>Foglio1!$B$2:$B$3</c:f>
              <c:numCache>
                <c:formatCode>General</c:formatCode>
                <c:ptCount val="2"/>
                <c:pt idx="0">
                  <c:v>59.4</c:v>
                </c:pt>
                <c:pt idx="1">
                  <c:v>40.6</c:v>
                </c:pt>
              </c:numCache>
            </c:numRef>
          </c:val>
        </c:ser>
        <c:dLbls>
          <c:showLegendKey val="0"/>
          <c:showVal val="0"/>
          <c:showCatName val="0"/>
          <c:showSerName val="0"/>
          <c:showPercent val="0"/>
          <c:showBubbleSize val="0"/>
          <c:showLeaderLines val="1"/>
        </c:dLbls>
        <c:firstSliceAng val="166"/>
      </c:pieChart>
    </c:plotArea>
    <c:legend>
      <c:legendPos val="b"/>
      <c:layout/>
      <c:overlay val="0"/>
      <c:txPr>
        <a:bodyPr/>
        <a:lstStyle/>
        <a:p>
          <a:pPr>
            <a:defRPr sz="1800">
              <a:solidFill>
                <a:schemeClr val="bg1"/>
              </a:solidFill>
            </a:defRPr>
          </a:pPr>
          <a:endParaRPr lang="it-IT"/>
        </a:p>
      </c:txPr>
    </c:legend>
    <c:plotVisOnly val="1"/>
    <c:dispBlanksAs val="gap"/>
    <c:showDLblsOverMax val="0"/>
  </c:chart>
  <c:txPr>
    <a:bodyPr/>
    <a:lstStyle/>
    <a:p>
      <a:pPr>
        <a:defRPr sz="1800"/>
      </a:pPr>
      <a:endParaRPr lang="it-IT"/>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Foglio1!$B$1</c:f>
              <c:strCache>
                <c:ptCount val="1"/>
                <c:pt idx="0">
                  <c:v>Colonna1</c:v>
                </c:pt>
              </c:strCache>
            </c:strRef>
          </c:tx>
          <c:dPt>
            <c:idx val="0"/>
            <c:bubble3D val="0"/>
            <c:spPr>
              <a:solidFill>
                <a:srgbClr val="0000FF"/>
              </a:solidFill>
            </c:spPr>
          </c:dPt>
          <c:dPt>
            <c:idx val="1"/>
            <c:bubble3D val="0"/>
            <c:spPr>
              <a:solidFill>
                <a:srgbClr val="3366FF"/>
              </a:solidFill>
            </c:spPr>
          </c:dPt>
          <c:dPt>
            <c:idx val="2"/>
            <c:bubble3D val="0"/>
            <c:spPr>
              <a:solidFill>
                <a:srgbClr val="008000"/>
              </a:solidFill>
            </c:spPr>
          </c:dPt>
          <c:dPt>
            <c:idx val="3"/>
            <c:bubble3D val="0"/>
            <c:spPr>
              <a:solidFill>
                <a:srgbClr val="FFFF00"/>
              </a:solidFill>
            </c:spPr>
          </c:dPt>
          <c:dPt>
            <c:idx val="4"/>
            <c:bubble3D val="0"/>
            <c:spPr>
              <a:solidFill>
                <a:srgbClr val="FF9807"/>
              </a:solidFill>
            </c:spPr>
          </c:dPt>
          <c:dPt>
            <c:idx val="5"/>
            <c:bubble3D val="0"/>
            <c:spPr>
              <a:solidFill>
                <a:srgbClr val="FF0000"/>
              </a:solidFill>
            </c:spPr>
          </c:dPt>
          <c:dLbls>
            <c:dLbl>
              <c:idx val="3"/>
              <c:spPr/>
              <c:txPr>
                <a:bodyPr/>
                <a:lstStyle/>
                <a:p>
                  <a:pPr>
                    <a:defRPr>
                      <a:solidFill>
                        <a:schemeClr val="tx1"/>
                      </a:solidFill>
                    </a:defRPr>
                  </a:pPr>
                  <a:endParaRPr lang="it-IT"/>
                </a:p>
              </c:txPr>
              <c:showLegendKey val="0"/>
              <c:showVal val="1"/>
              <c:showCatName val="0"/>
              <c:showSerName val="0"/>
              <c:showPercent val="0"/>
              <c:showBubbleSize val="0"/>
            </c:dLbl>
            <c:dLbl>
              <c:idx val="4"/>
              <c:spPr/>
              <c:txPr>
                <a:bodyPr/>
                <a:lstStyle/>
                <a:p>
                  <a:pPr>
                    <a:defRPr>
                      <a:solidFill>
                        <a:schemeClr val="tx1"/>
                      </a:solidFill>
                    </a:defRPr>
                  </a:pPr>
                  <a:endParaRPr lang="it-IT"/>
                </a:p>
              </c:txPr>
              <c:showLegendKey val="0"/>
              <c:showVal val="1"/>
              <c:showCatName val="0"/>
              <c:showSerName val="0"/>
              <c:showPercent val="0"/>
              <c:showBubbleSize val="0"/>
            </c:dLbl>
            <c:showLegendKey val="0"/>
            <c:showVal val="1"/>
            <c:showCatName val="0"/>
            <c:showSerName val="0"/>
            <c:showPercent val="0"/>
            <c:showBubbleSize val="0"/>
            <c:showLeaderLines val="1"/>
          </c:dLbls>
          <c:cat>
            <c:strRef>
              <c:f>Foglio1!$A$2:$A$7</c:f>
              <c:strCache>
                <c:ptCount val="6"/>
                <c:pt idx="0">
                  <c:v>NOCAD</c:v>
                </c:pt>
                <c:pt idx="1">
                  <c:v>Sec VD</c:v>
                </c:pt>
                <c:pt idx="2">
                  <c:v>1 VD</c:v>
                </c:pt>
                <c:pt idx="3">
                  <c:v>2 VD</c:v>
                </c:pt>
                <c:pt idx="4">
                  <c:v>3 VD</c:v>
                </c:pt>
                <c:pt idx="5">
                  <c:v>LMD</c:v>
                </c:pt>
              </c:strCache>
            </c:strRef>
          </c:cat>
          <c:val>
            <c:numRef>
              <c:f>Foglio1!$B$2:$B$7</c:f>
              <c:numCache>
                <c:formatCode>General</c:formatCode>
                <c:ptCount val="6"/>
                <c:pt idx="0">
                  <c:v>38.2</c:v>
                </c:pt>
                <c:pt idx="1">
                  <c:v>4.4</c:v>
                </c:pt>
                <c:pt idx="2">
                  <c:v>22.2</c:v>
                </c:pt>
                <c:pt idx="3">
                  <c:v>16.5</c:v>
                </c:pt>
                <c:pt idx="4">
                  <c:v>16.0</c:v>
                </c:pt>
                <c:pt idx="5">
                  <c:v>2.7</c:v>
                </c:pt>
              </c:numCache>
            </c:numRef>
          </c:val>
        </c:ser>
        <c:dLbls>
          <c:showLegendKey val="0"/>
          <c:showVal val="1"/>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000">
          <a:solidFill>
            <a:schemeClr val="bg1"/>
          </a:solidFill>
        </a:defRPr>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Foglio1!$B$1</c:f>
              <c:strCache>
                <c:ptCount val="1"/>
                <c:pt idx="0">
                  <c:v>Colonna1</c:v>
                </c:pt>
              </c:strCache>
            </c:strRef>
          </c:tx>
          <c:dPt>
            <c:idx val="0"/>
            <c:bubble3D val="0"/>
            <c:spPr>
              <a:solidFill>
                <a:srgbClr val="0000FF"/>
              </a:solidFill>
            </c:spPr>
          </c:dPt>
          <c:dPt>
            <c:idx val="1"/>
            <c:bubble3D val="0"/>
            <c:spPr>
              <a:solidFill>
                <a:srgbClr val="3366FF"/>
              </a:solidFill>
            </c:spPr>
          </c:dPt>
          <c:dPt>
            <c:idx val="2"/>
            <c:bubble3D val="0"/>
            <c:spPr>
              <a:solidFill>
                <a:srgbClr val="008000"/>
              </a:solidFill>
            </c:spPr>
          </c:dPt>
          <c:dPt>
            <c:idx val="3"/>
            <c:bubble3D val="0"/>
            <c:spPr>
              <a:solidFill>
                <a:srgbClr val="FFFF00"/>
              </a:solidFill>
            </c:spPr>
          </c:dPt>
          <c:dPt>
            <c:idx val="4"/>
            <c:bubble3D val="0"/>
            <c:spPr>
              <a:solidFill>
                <a:srgbClr val="FF9807"/>
              </a:solidFill>
            </c:spPr>
          </c:dPt>
          <c:dPt>
            <c:idx val="5"/>
            <c:bubble3D val="0"/>
            <c:spPr>
              <a:solidFill>
                <a:srgbClr val="FF0000"/>
              </a:solidFill>
            </c:spPr>
          </c:dPt>
          <c:dLbls>
            <c:dLbl>
              <c:idx val="3"/>
              <c:spPr/>
              <c:txPr>
                <a:bodyPr/>
                <a:lstStyle/>
                <a:p>
                  <a:pPr>
                    <a:defRPr>
                      <a:solidFill>
                        <a:schemeClr val="tx1"/>
                      </a:solidFill>
                    </a:defRPr>
                  </a:pPr>
                  <a:endParaRPr lang="it-IT"/>
                </a:p>
              </c:txPr>
              <c:showLegendKey val="0"/>
              <c:showVal val="1"/>
              <c:showCatName val="0"/>
              <c:showSerName val="0"/>
              <c:showPercent val="0"/>
              <c:showBubbleSize val="0"/>
            </c:dLbl>
            <c:dLbl>
              <c:idx val="4"/>
              <c:spPr/>
              <c:txPr>
                <a:bodyPr/>
                <a:lstStyle/>
                <a:p>
                  <a:pPr>
                    <a:defRPr>
                      <a:solidFill>
                        <a:schemeClr val="tx1"/>
                      </a:solidFill>
                    </a:defRPr>
                  </a:pPr>
                  <a:endParaRPr lang="it-IT"/>
                </a:p>
              </c:txPr>
              <c:showLegendKey val="0"/>
              <c:showVal val="1"/>
              <c:showCatName val="0"/>
              <c:showSerName val="0"/>
              <c:showPercent val="0"/>
              <c:showBubbleSize val="0"/>
            </c:dLbl>
            <c:dLbl>
              <c:idx val="5"/>
              <c:layout>
                <c:manualLayout>
                  <c:x val="0.0405049886421594"/>
                  <c:y val="-0.0868195770469274"/>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Foglio1!$A$2:$A$7</c:f>
              <c:strCache>
                <c:ptCount val="6"/>
                <c:pt idx="0">
                  <c:v>NOCAD</c:v>
                </c:pt>
                <c:pt idx="1">
                  <c:v>Sec VD</c:v>
                </c:pt>
                <c:pt idx="2">
                  <c:v>1 VD</c:v>
                </c:pt>
                <c:pt idx="3">
                  <c:v>2 VD</c:v>
                </c:pt>
                <c:pt idx="4">
                  <c:v>3 VD</c:v>
                </c:pt>
                <c:pt idx="5">
                  <c:v>LMD</c:v>
                </c:pt>
              </c:strCache>
            </c:strRef>
          </c:cat>
          <c:val>
            <c:numRef>
              <c:f>Foglio1!$B$2:$B$7</c:f>
              <c:numCache>
                <c:formatCode>General</c:formatCode>
                <c:ptCount val="6"/>
                <c:pt idx="0">
                  <c:v>38.2</c:v>
                </c:pt>
                <c:pt idx="1">
                  <c:v>4.4</c:v>
                </c:pt>
                <c:pt idx="2">
                  <c:v>22.2</c:v>
                </c:pt>
                <c:pt idx="3">
                  <c:v>16.5</c:v>
                </c:pt>
                <c:pt idx="4">
                  <c:v>16.0</c:v>
                </c:pt>
                <c:pt idx="5">
                  <c:v>2.7</c:v>
                </c:pt>
              </c:numCache>
            </c:numRef>
          </c:val>
        </c:ser>
        <c:dLbls>
          <c:showLegendKey val="0"/>
          <c:showVal val="1"/>
          <c:showCatName val="0"/>
          <c:showSerName val="0"/>
          <c:showPercent val="0"/>
          <c:showBubbleSize val="0"/>
          <c:showLeaderLines val="1"/>
        </c:dLbls>
        <c:firstSliceAng val="199"/>
      </c:pieChart>
    </c:plotArea>
    <c:legend>
      <c:legendPos val="l"/>
      <c:layout/>
      <c:overlay val="0"/>
    </c:legend>
    <c:plotVisOnly val="1"/>
    <c:dispBlanksAs val="gap"/>
    <c:showDLblsOverMax val="0"/>
  </c:chart>
  <c:txPr>
    <a:bodyPr/>
    <a:lstStyle/>
    <a:p>
      <a:pPr>
        <a:defRPr sz="1400">
          <a:solidFill>
            <a:schemeClr val="bg1"/>
          </a:solidFill>
        </a:defRPr>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Foglio1!$B$1</c:f>
              <c:strCache>
                <c:ptCount val="1"/>
                <c:pt idx="0">
                  <c:v>Vendite</c:v>
                </c:pt>
              </c:strCache>
            </c:strRef>
          </c:tx>
          <c:dPt>
            <c:idx val="0"/>
            <c:bubble3D val="0"/>
            <c:spPr>
              <a:solidFill>
                <a:srgbClr val="008000"/>
              </a:solidFill>
            </c:spPr>
          </c:dPt>
          <c:dPt>
            <c:idx val="1"/>
            <c:bubble3D val="0"/>
            <c:spPr>
              <a:solidFill>
                <a:srgbClr val="FF0000"/>
              </a:solidFill>
            </c:spPr>
          </c:dPt>
          <c:dPt>
            <c:idx val="2"/>
            <c:bubble3D val="0"/>
            <c:spPr>
              <a:solidFill>
                <a:srgbClr val="FFFF00"/>
              </a:solidFill>
            </c:spPr>
          </c:dPt>
          <c:dLbls>
            <c:dLbl>
              <c:idx val="0"/>
              <c:spPr>
                <a:noFill/>
              </c:spPr>
              <c:txPr>
                <a:bodyPr/>
                <a:lstStyle/>
                <a:p>
                  <a:pPr>
                    <a:defRPr>
                      <a:solidFill>
                        <a:schemeClr val="bg1"/>
                      </a:solidFill>
                    </a:defRPr>
                  </a:pPr>
                  <a:endParaRPr lang="it-IT"/>
                </a:p>
              </c:txPr>
              <c:showLegendKey val="0"/>
              <c:showVal val="1"/>
              <c:showCatName val="0"/>
              <c:showSerName val="0"/>
              <c:showPercent val="0"/>
              <c:showBubbleSize val="0"/>
            </c:dLbl>
            <c:dLbl>
              <c:idx val="1"/>
              <c:spPr>
                <a:noFill/>
              </c:spPr>
              <c:txPr>
                <a:bodyPr/>
                <a:lstStyle/>
                <a:p>
                  <a:pPr>
                    <a:defRPr>
                      <a:solidFill>
                        <a:schemeClr val="bg1"/>
                      </a:solidFill>
                    </a:defRPr>
                  </a:pPr>
                  <a:endParaRPr lang="it-IT"/>
                </a:p>
              </c:txPr>
              <c:showLegendKey val="0"/>
              <c:showVal val="1"/>
              <c:showCatName val="0"/>
              <c:showSerName val="0"/>
              <c:showPercent val="0"/>
              <c:showBubbleSize val="0"/>
            </c:dLbl>
            <c:spPr>
              <a:noFill/>
            </c:spPr>
            <c:txPr>
              <a:bodyPr/>
              <a:lstStyle/>
              <a:p>
                <a:pPr>
                  <a:defRPr>
                    <a:solidFill>
                      <a:schemeClr val="tx1"/>
                    </a:solidFill>
                  </a:defRPr>
                </a:pPr>
                <a:endParaRPr lang="it-IT"/>
              </a:p>
            </c:txPr>
            <c:showLegendKey val="0"/>
            <c:showVal val="1"/>
            <c:showCatName val="0"/>
            <c:showSerName val="0"/>
            <c:showPercent val="0"/>
            <c:showBubbleSize val="0"/>
            <c:showLeaderLines val="1"/>
          </c:dLbls>
          <c:cat>
            <c:strRef>
              <c:f>Foglio1!$A$2:$A$4</c:f>
              <c:strCache>
                <c:ptCount val="3"/>
                <c:pt idx="0">
                  <c:v>Medical tx</c:v>
                </c:pt>
                <c:pt idx="1">
                  <c:v>PCI</c:v>
                </c:pt>
                <c:pt idx="2">
                  <c:v>CABG</c:v>
                </c:pt>
              </c:strCache>
            </c:strRef>
          </c:cat>
          <c:val>
            <c:numRef>
              <c:f>Foglio1!$B$2:$B$4</c:f>
              <c:numCache>
                <c:formatCode>General</c:formatCode>
                <c:ptCount val="3"/>
                <c:pt idx="0">
                  <c:v>53.3</c:v>
                </c:pt>
                <c:pt idx="1">
                  <c:v>38.2</c:v>
                </c:pt>
                <c:pt idx="2">
                  <c:v>8.5</c:v>
                </c:pt>
              </c:numCache>
            </c:numRef>
          </c:val>
        </c:ser>
        <c:dLbls>
          <c:showLegendKey val="0"/>
          <c:showVal val="0"/>
          <c:showCatName val="0"/>
          <c:showSerName val="0"/>
          <c:showPercent val="0"/>
          <c:showBubbleSize val="0"/>
          <c:showLeaderLines val="1"/>
        </c:dLbls>
        <c:firstSliceAng val="178"/>
      </c:pieChart>
    </c:plotArea>
    <c:legend>
      <c:legendPos val="r"/>
      <c:layout>
        <c:manualLayout>
          <c:xMode val="edge"/>
          <c:yMode val="edge"/>
          <c:x val="0.636925363883292"/>
          <c:y val="0.365298160086391"/>
          <c:w val="0.222903986746858"/>
          <c:h val="0.319213841842522"/>
        </c:manualLayout>
      </c:layout>
      <c:overlay val="0"/>
    </c:legend>
    <c:plotVisOnly val="1"/>
    <c:dispBlanksAs val="gap"/>
    <c:showDLblsOverMax val="0"/>
  </c:chart>
  <c:txPr>
    <a:bodyPr/>
    <a:lstStyle/>
    <a:p>
      <a:pPr>
        <a:defRPr sz="1200">
          <a:solidFill>
            <a:schemeClr val="bg1"/>
          </a:solidFill>
        </a:defRPr>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8067132257178"/>
          <c:y val="0.042302941421394"/>
          <c:w val="0.9096870407322"/>
          <c:h val="0.784023196424771"/>
        </c:manualLayout>
      </c:layout>
      <c:barChart>
        <c:barDir val="col"/>
        <c:grouping val="clustered"/>
        <c:varyColors val="0"/>
        <c:ser>
          <c:idx val="0"/>
          <c:order val="0"/>
          <c:tx>
            <c:strRef>
              <c:f>Foglio1!$B$1</c:f>
              <c:strCache>
                <c:ptCount val="1"/>
                <c:pt idx="0">
                  <c:v>CCS I MED</c:v>
                </c:pt>
              </c:strCache>
            </c:strRef>
          </c:tx>
          <c:spPr>
            <a:solidFill>
              <a:srgbClr val="008000"/>
            </a:solidFill>
          </c:spPr>
          <c:invertIfNegative val="0"/>
          <c:cat>
            <c:numRef>
              <c:f>Foglio1!$A$2:$A$3</c:f>
              <c:numCache>
                <c:formatCode>General</c:formatCode>
                <c:ptCount val="2"/>
              </c:numCache>
            </c:numRef>
          </c:cat>
          <c:val>
            <c:numRef>
              <c:f>Foglio1!$B$2:$B$3</c:f>
              <c:numCache>
                <c:formatCode>General</c:formatCode>
                <c:ptCount val="2"/>
                <c:pt idx="0">
                  <c:v>56.7</c:v>
                </c:pt>
                <c:pt idx="1">
                  <c:v>64.7</c:v>
                </c:pt>
              </c:numCache>
            </c:numRef>
          </c:val>
          <c:extLst xmlns:c16r2="http://schemas.microsoft.com/office/drawing/2015/06/chart">
            <c:ext xmlns:c16="http://schemas.microsoft.com/office/drawing/2014/chart" uri="{C3380CC4-5D6E-409C-BE32-E72D297353CC}">
              <c16:uniqueId val="{00000000-3EAE-CD4E-BB88-0E1DCDFEA5E3}"/>
            </c:ext>
          </c:extLst>
        </c:ser>
        <c:ser>
          <c:idx val="1"/>
          <c:order val="1"/>
          <c:tx>
            <c:strRef>
              <c:f>Foglio1!$C$1</c:f>
              <c:strCache>
                <c:ptCount val="1"/>
                <c:pt idx="0">
                  <c:v>CCS I INV</c:v>
                </c:pt>
              </c:strCache>
            </c:strRef>
          </c:tx>
          <c:spPr>
            <a:pattFill prst="pct70">
              <a:fgClr>
                <a:srgbClr val="008000"/>
              </a:fgClr>
              <a:bgClr>
                <a:prstClr val="white"/>
              </a:bgClr>
            </a:pattFill>
          </c:spPr>
          <c:invertIfNegative val="0"/>
          <c:cat>
            <c:numRef>
              <c:f>Foglio1!$A$2:$A$3</c:f>
              <c:numCache>
                <c:formatCode>General</c:formatCode>
                <c:ptCount val="2"/>
              </c:numCache>
            </c:numRef>
          </c:cat>
          <c:val>
            <c:numRef>
              <c:f>Foglio1!$C$2:$C$3</c:f>
              <c:numCache>
                <c:formatCode>General</c:formatCode>
                <c:ptCount val="2"/>
                <c:pt idx="0">
                  <c:v>28.6</c:v>
                </c:pt>
                <c:pt idx="1">
                  <c:v>70.9</c:v>
                </c:pt>
              </c:numCache>
            </c:numRef>
          </c:val>
          <c:extLst xmlns:c16r2="http://schemas.microsoft.com/office/drawing/2015/06/chart">
            <c:ext xmlns:c16="http://schemas.microsoft.com/office/drawing/2014/chart" uri="{C3380CC4-5D6E-409C-BE32-E72D297353CC}">
              <c16:uniqueId val="{00000001-3EAE-CD4E-BB88-0E1DCDFEA5E3}"/>
            </c:ext>
          </c:extLst>
        </c:ser>
        <c:ser>
          <c:idx val="2"/>
          <c:order val="2"/>
          <c:tx>
            <c:strRef>
              <c:f>Foglio1!$D$1</c:f>
              <c:strCache>
                <c:ptCount val="1"/>
                <c:pt idx="0">
                  <c:v>Colonna1</c:v>
                </c:pt>
              </c:strCache>
            </c:strRef>
          </c:tx>
          <c:spPr>
            <a:solidFill>
              <a:srgbClr val="0000FF"/>
            </a:solidFill>
          </c:spPr>
          <c:invertIfNegative val="0"/>
          <c:cat>
            <c:numRef>
              <c:f>Foglio1!$A$2:$A$3</c:f>
              <c:numCache>
                <c:formatCode>General</c:formatCode>
                <c:ptCount val="2"/>
              </c:numCache>
            </c:numRef>
          </c:cat>
          <c:val>
            <c:numRef>
              <c:f>Foglio1!$D$2:$D$3</c:f>
              <c:numCache>
                <c:formatCode>General</c:formatCode>
                <c:ptCount val="2"/>
              </c:numCache>
            </c:numRef>
          </c:val>
          <c:extLst xmlns:c16r2="http://schemas.microsoft.com/office/drawing/2015/06/chart">
            <c:ext xmlns:c16="http://schemas.microsoft.com/office/drawing/2014/chart" uri="{C3380CC4-5D6E-409C-BE32-E72D297353CC}">
              <c16:uniqueId val="{00000002-3EAE-CD4E-BB88-0E1DCDFEA5E3}"/>
            </c:ext>
          </c:extLst>
        </c:ser>
        <c:ser>
          <c:idx val="3"/>
          <c:order val="3"/>
          <c:tx>
            <c:strRef>
              <c:f>Foglio1!$E$1</c:f>
              <c:strCache>
                <c:ptCount val="1"/>
                <c:pt idx="0">
                  <c:v>CCS II MED</c:v>
                </c:pt>
              </c:strCache>
            </c:strRef>
          </c:tx>
          <c:spPr>
            <a:solidFill>
              <a:srgbClr val="0000FF"/>
            </a:solidFill>
          </c:spPr>
          <c:invertIfNegative val="0"/>
          <c:cat>
            <c:numRef>
              <c:f>Foglio1!$A$2:$A$3</c:f>
              <c:numCache>
                <c:formatCode>General</c:formatCode>
                <c:ptCount val="2"/>
              </c:numCache>
            </c:numRef>
          </c:cat>
          <c:val>
            <c:numRef>
              <c:f>Foglio1!$E$2:$E$3</c:f>
              <c:numCache>
                <c:formatCode>General</c:formatCode>
                <c:ptCount val="2"/>
                <c:pt idx="0">
                  <c:v>38.3</c:v>
                </c:pt>
                <c:pt idx="1">
                  <c:v>30.9</c:v>
                </c:pt>
              </c:numCache>
            </c:numRef>
          </c:val>
          <c:extLst xmlns:c16r2="http://schemas.microsoft.com/office/drawing/2015/06/chart">
            <c:ext xmlns:c16="http://schemas.microsoft.com/office/drawing/2014/chart" uri="{C3380CC4-5D6E-409C-BE32-E72D297353CC}">
              <c16:uniqueId val="{00000003-3EAE-CD4E-BB88-0E1DCDFEA5E3}"/>
            </c:ext>
          </c:extLst>
        </c:ser>
        <c:ser>
          <c:idx val="4"/>
          <c:order val="4"/>
          <c:tx>
            <c:strRef>
              <c:f>Foglio1!$F$1</c:f>
              <c:strCache>
                <c:ptCount val="1"/>
                <c:pt idx="0">
                  <c:v>CCS II INV</c:v>
                </c:pt>
              </c:strCache>
            </c:strRef>
          </c:tx>
          <c:spPr>
            <a:pattFill prst="pct70">
              <a:fgClr>
                <a:srgbClr val="0000FF"/>
              </a:fgClr>
              <a:bgClr>
                <a:prstClr val="white"/>
              </a:bgClr>
            </a:pattFill>
          </c:spPr>
          <c:invertIfNegative val="0"/>
          <c:cat>
            <c:numRef>
              <c:f>Foglio1!$A$2:$A$3</c:f>
              <c:numCache>
                <c:formatCode>General</c:formatCode>
                <c:ptCount val="2"/>
              </c:numCache>
            </c:numRef>
          </c:cat>
          <c:val>
            <c:numRef>
              <c:f>Foglio1!$F$2:$F$3</c:f>
              <c:numCache>
                <c:formatCode>General</c:formatCode>
                <c:ptCount val="2"/>
                <c:pt idx="0">
                  <c:v>31.5</c:v>
                </c:pt>
                <c:pt idx="1">
                  <c:v>23.8</c:v>
                </c:pt>
              </c:numCache>
            </c:numRef>
          </c:val>
        </c:ser>
        <c:ser>
          <c:idx val="5"/>
          <c:order val="5"/>
          <c:tx>
            <c:strRef>
              <c:f>Foglio1!$G$1</c:f>
              <c:strCache>
                <c:ptCount val="1"/>
                <c:pt idx="0">
                  <c:v>Colonna2</c:v>
                </c:pt>
              </c:strCache>
            </c:strRef>
          </c:tx>
          <c:spPr>
            <a:pattFill prst="pct70">
              <a:fgClr>
                <a:srgbClr val="FFFF00"/>
              </a:fgClr>
              <a:bgClr>
                <a:schemeClr val="tx1"/>
              </a:bgClr>
            </a:pattFill>
          </c:spPr>
          <c:invertIfNegative val="0"/>
          <c:cat>
            <c:numRef>
              <c:f>Foglio1!$A$2:$A$3</c:f>
              <c:numCache>
                <c:formatCode>General</c:formatCode>
                <c:ptCount val="2"/>
              </c:numCache>
            </c:numRef>
          </c:cat>
          <c:val>
            <c:numRef>
              <c:f>Foglio1!$G$2:$G$3</c:f>
              <c:numCache>
                <c:formatCode>General</c:formatCode>
                <c:ptCount val="2"/>
              </c:numCache>
            </c:numRef>
          </c:val>
        </c:ser>
        <c:ser>
          <c:idx val="6"/>
          <c:order val="6"/>
          <c:tx>
            <c:strRef>
              <c:f>Foglio1!$H$1</c:f>
              <c:strCache>
                <c:ptCount val="1"/>
                <c:pt idx="0">
                  <c:v>CCS III MED</c:v>
                </c:pt>
              </c:strCache>
            </c:strRef>
          </c:tx>
          <c:spPr>
            <a:solidFill>
              <a:srgbClr val="FFFF00"/>
            </a:solidFill>
            <a:ln>
              <a:noFill/>
            </a:ln>
          </c:spPr>
          <c:invertIfNegative val="0"/>
          <c:cat>
            <c:numRef>
              <c:f>Foglio1!$A$2:$A$3</c:f>
              <c:numCache>
                <c:formatCode>General</c:formatCode>
                <c:ptCount val="2"/>
              </c:numCache>
            </c:numRef>
          </c:cat>
          <c:val>
            <c:numRef>
              <c:f>Foglio1!$H$2:$H$3</c:f>
              <c:numCache>
                <c:formatCode>General</c:formatCode>
                <c:ptCount val="2"/>
                <c:pt idx="0">
                  <c:v>4.8</c:v>
                </c:pt>
                <c:pt idx="1">
                  <c:v>2.8</c:v>
                </c:pt>
              </c:numCache>
            </c:numRef>
          </c:val>
        </c:ser>
        <c:ser>
          <c:idx val="7"/>
          <c:order val="7"/>
          <c:tx>
            <c:strRef>
              <c:f>Foglio1!$I$1</c:f>
              <c:strCache>
                <c:ptCount val="1"/>
                <c:pt idx="0">
                  <c:v>CCS III INV</c:v>
                </c:pt>
              </c:strCache>
            </c:strRef>
          </c:tx>
          <c:spPr>
            <a:pattFill prst="pct70">
              <a:fgClr>
                <a:srgbClr val="FFFF00"/>
              </a:fgClr>
              <a:bgClr>
                <a:schemeClr val="tx1"/>
              </a:bgClr>
            </a:pattFill>
          </c:spPr>
          <c:invertIfNegative val="0"/>
          <c:cat>
            <c:numRef>
              <c:f>Foglio1!$A$2:$A$3</c:f>
              <c:numCache>
                <c:formatCode>General</c:formatCode>
                <c:ptCount val="2"/>
              </c:numCache>
            </c:numRef>
          </c:cat>
          <c:val>
            <c:numRef>
              <c:f>Foglio1!$I$2:$I$3</c:f>
              <c:numCache>
                <c:formatCode>General</c:formatCode>
                <c:ptCount val="2"/>
                <c:pt idx="0">
                  <c:v>34.9</c:v>
                </c:pt>
                <c:pt idx="1">
                  <c:v>3.9</c:v>
                </c:pt>
              </c:numCache>
            </c:numRef>
          </c:val>
        </c:ser>
        <c:ser>
          <c:idx val="8"/>
          <c:order val="8"/>
          <c:tx>
            <c:strRef>
              <c:f>Foglio1!$J$1</c:f>
              <c:strCache>
                <c:ptCount val="1"/>
                <c:pt idx="0">
                  <c:v>Colonna3</c:v>
                </c:pt>
              </c:strCache>
            </c:strRef>
          </c:tx>
          <c:invertIfNegative val="0"/>
          <c:cat>
            <c:numRef>
              <c:f>Foglio1!$A$2:$A$3</c:f>
              <c:numCache>
                <c:formatCode>General</c:formatCode>
                <c:ptCount val="2"/>
              </c:numCache>
            </c:numRef>
          </c:cat>
          <c:val>
            <c:numRef>
              <c:f>Foglio1!$J$2:$J$3</c:f>
              <c:numCache>
                <c:formatCode>General</c:formatCode>
                <c:ptCount val="2"/>
              </c:numCache>
            </c:numRef>
          </c:val>
        </c:ser>
        <c:ser>
          <c:idx val="9"/>
          <c:order val="9"/>
          <c:tx>
            <c:strRef>
              <c:f>Foglio1!$K$1</c:f>
              <c:strCache>
                <c:ptCount val="1"/>
                <c:pt idx="0">
                  <c:v>CCS IV MED</c:v>
                </c:pt>
              </c:strCache>
            </c:strRef>
          </c:tx>
          <c:spPr>
            <a:solidFill>
              <a:srgbClr val="FF0000"/>
            </a:solidFill>
          </c:spPr>
          <c:invertIfNegative val="0"/>
          <c:cat>
            <c:numRef>
              <c:f>Foglio1!$A$2:$A$3</c:f>
              <c:numCache>
                <c:formatCode>General</c:formatCode>
                <c:ptCount val="2"/>
              </c:numCache>
            </c:numRef>
          </c:cat>
          <c:val>
            <c:numRef>
              <c:f>Foglio1!$K$2:$K$3</c:f>
              <c:numCache>
                <c:formatCode>General</c:formatCode>
                <c:ptCount val="2"/>
                <c:pt idx="0">
                  <c:v>0.2</c:v>
                </c:pt>
                <c:pt idx="1">
                  <c:v>1.6</c:v>
                </c:pt>
              </c:numCache>
            </c:numRef>
          </c:val>
        </c:ser>
        <c:ser>
          <c:idx val="10"/>
          <c:order val="10"/>
          <c:tx>
            <c:strRef>
              <c:f>Foglio1!$L$1</c:f>
              <c:strCache>
                <c:ptCount val="1"/>
                <c:pt idx="0">
                  <c:v>CCS IV INV</c:v>
                </c:pt>
              </c:strCache>
            </c:strRef>
          </c:tx>
          <c:spPr>
            <a:pattFill prst="pct70">
              <a:fgClr>
                <a:srgbClr val="FF0000"/>
              </a:fgClr>
              <a:bgClr>
                <a:schemeClr val="bg1"/>
              </a:bgClr>
            </a:pattFill>
          </c:spPr>
          <c:invertIfNegative val="0"/>
          <c:cat>
            <c:numRef>
              <c:f>Foglio1!$A$2:$A$3</c:f>
              <c:numCache>
                <c:formatCode>General</c:formatCode>
                <c:ptCount val="2"/>
              </c:numCache>
            </c:numRef>
          </c:cat>
          <c:val>
            <c:numRef>
              <c:f>Foglio1!$L$2:$L$3</c:f>
              <c:numCache>
                <c:formatCode>General</c:formatCode>
                <c:ptCount val="2"/>
                <c:pt idx="0">
                  <c:v>5.0</c:v>
                </c:pt>
                <c:pt idx="1">
                  <c:v>1.4</c:v>
                </c:pt>
              </c:numCache>
            </c:numRef>
          </c:val>
        </c:ser>
        <c:dLbls>
          <c:showLegendKey val="0"/>
          <c:showVal val="1"/>
          <c:showCatName val="0"/>
          <c:showSerName val="0"/>
          <c:showPercent val="0"/>
          <c:showBubbleSize val="0"/>
        </c:dLbls>
        <c:gapWidth val="150"/>
        <c:axId val="-2134238792"/>
        <c:axId val="-2134235816"/>
      </c:barChart>
      <c:catAx>
        <c:axId val="-2134238792"/>
        <c:scaling>
          <c:orientation val="minMax"/>
        </c:scaling>
        <c:delete val="0"/>
        <c:axPos val="b"/>
        <c:numFmt formatCode="General" sourceLinked="0"/>
        <c:majorTickMark val="out"/>
        <c:minorTickMark val="none"/>
        <c:tickLblPos val="nextTo"/>
        <c:crossAx val="-2134235816"/>
        <c:crosses val="autoZero"/>
        <c:auto val="1"/>
        <c:lblAlgn val="ctr"/>
        <c:lblOffset val="100"/>
        <c:noMultiLvlLbl val="0"/>
      </c:catAx>
      <c:valAx>
        <c:axId val="-2134235816"/>
        <c:scaling>
          <c:orientation val="minMax"/>
        </c:scaling>
        <c:delete val="0"/>
        <c:axPos val="l"/>
        <c:majorGridlines/>
        <c:numFmt formatCode="General" sourceLinked="1"/>
        <c:majorTickMark val="out"/>
        <c:minorTickMark val="none"/>
        <c:tickLblPos val="nextTo"/>
        <c:crossAx val="-2134238792"/>
        <c:crosses val="autoZero"/>
        <c:crossBetween val="between"/>
      </c:valAx>
      <c:spPr>
        <a:noFill/>
        <a:ln>
          <a:solidFill>
            <a:schemeClr val="bg1"/>
          </a:solidFill>
        </a:ln>
      </c:spPr>
    </c:plotArea>
    <c:legend>
      <c:legendPos val="r"/>
      <c:legendEntry>
        <c:idx val="2"/>
        <c:delete val="1"/>
      </c:legendEntry>
      <c:legendEntry>
        <c:idx val="5"/>
        <c:delete val="1"/>
      </c:legendEntry>
      <c:legendEntry>
        <c:idx val="8"/>
        <c:delete val="1"/>
      </c:legendEntry>
      <c:layout>
        <c:manualLayout>
          <c:xMode val="edge"/>
          <c:yMode val="edge"/>
          <c:x val="0.825350344651103"/>
          <c:y val="0.113994087525055"/>
          <c:w val="0.148412895627503"/>
          <c:h val="0.543116910201873"/>
        </c:manualLayout>
      </c:layout>
      <c:overlay val="0"/>
    </c:legend>
    <c:plotVisOnly val="1"/>
    <c:dispBlanksAs val="gap"/>
    <c:showDLblsOverMax val="0"/>
  </c:chart>
  <c:txPr>
    <a:bodyPr/>
    <a:lstStyle/>
    <a:p>
      <a:pPr>
        <a:defRPr sz="1200">
          <a:solidFill>
            <a:schemeClr val="bg1"/>
          </a:solidFill>
        </a:defRPr>
      </a:pPr>
      <a:endParaRPr lang="it-IT"/>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0.22256</cdr:x>
      <cdr:y>0.8167</cdr:y>
    </cdr:from>
    <cdr:to>
      <cdr:x>0.42406</cdr:x>
      <cdr:y>0.88035</cdr:y>
    </cdr:to>
    <cdr:sp macro="" textlink="">
      <cdr:nvSpPr>
        <cdr:cNvPr id="2" name="CasellaDiTesto 1"/>
        <cdr:cNvSpPr txBox="1"/>
      </cdr:nvSpPr>
      <cdr:spPr>
        <a:xfrm xmlns:a="http://schemas.openxmlformats.org/drawingml/2006/main">
          <a:off x="1879600" y="4074238"/>
          <a:ext cx="1701800" cy="317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t-IT"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0.26271</cdr:x>
      <cdr:y>0.35566</cdr:y>
    </cdr:from>
    <cdr:to>
      <cdr:x>0.45527</cdr:x>
      <cdr:y>0.54067</cdr:y>
    </cdr:to>
    <cdr:sp macro="" textlink="">
      <cdr:nvSpPr>
        <cdr:cNvPr id="2" name="CasellaDiTesto 1"/>
        <cdr:cNvSpPr txBox="1"/>
      </cdr:nvSpPr>
      <cdr:spPr>
        <a:xfrm xmlns:a="http://schemas.openxmlformats.org/drawingml/2006/main">
          <a:off x="1247531" y="1231348"/>
          <a:ext cx="914400" cy="6405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it-IT" sz="1600" b="1" dirty="0" smtClean="0">
              <a:solidFill>
                <a:srgbClr val="000000"/>
              </a:solidFill>
            </a:rPr>
            <a:t>495</a:t>
          </a:r>
        </a:p>
        <a:p xmlns:a="http://schemas.openxmlformats.org/drawingml/2006/main">
          <a:pPr algn="ctr"/>
          <a:r>
            <a:rPr lang="it-IT" sz="1600" b="1" dirty="0" smtClean="0">
              <a:solidFill>
                <a:srgbClr val="000000"/>
              </a:solidFill>
            </a:rPr>
            <a:t>(59.4%)</a:t>
          </a:r>
          <a:endParaRPr lang="it-IT" sz="1600" b="1" dirty="0">
            <a:solidFill>
              <a:srgbClr val="000000"/>
            </a:solidFill>
          </a:endParaRPr>
        </a:p>
      </cdr:txBody>
    </cdr:sp>
  </cdr:relSizeAnchor>
  <cdr:relSizeAnchor xmlns:cdr="http://schemas.openxmlformats.org/drawingml/2006/chartDrawing">
    <cdr:from>
      <cdr:x>0.56225</cdr:x>
      <cdr:y>0.3614</cdr:y>
    </cdr:from>
    <cdr:to>
      <cdr:x>0.7548</cdr:x>
      <cdr:y>0.54641</cdr:y>
    </cdr:to>
    <cdr:sp macro="" textlink="">
      <cdr:nvSpPr>
        <cdr:cNvPr id="3" name="CasellaDiTesto 2"/>
        <cdr:cNvSpPr txBox="1"/>
      </cdr:nvSpPr>
      <cdr:spPr>
        <a:xfrm xmlns:a="http://schemas.openxmlformats.org/drawingml/2006/main">
          <a:off x="2669931" y="1251227"/>
          <a:ext cx="914400" cy="6405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it-IT" sz="1600" b="1" dirty="0" smtClean="0">
              <a:solidFill>
                <a:srgbClr val="000000"/>
              </a:solidFill>
            </a:rPr>
            <a:t>338</a:t>
          </a:r>
        </a:p>
        <a:p xmlns:a="http://schemas.openxmlformats.org/drawingml/2006/main">
          <a:pPr algn="ctr"/>
          <a:r>
            <a:rPr lang="it-IT" sz="1600" b="1" dirty="0" smtClean="0">
              <a:solidFill>
                <a:srgbClr val="000000"/>
              </a:solidFill>
            </a:rPr>
            <a:t>(40.6%)</a:t>
          </a:r>
          <a:endParaRPr lang="it-IT" sz="1600" b="1" dirty="0">
            <a:solidFill>
              <a:srgbClr val="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0.51365</cdr:x>
      <cdr:y>0.0434</cdr:y>
    </cdr:from>
    <cdr:to>
      <cdr:x>0.51365</cdr:x>
      <cdr:y>1</cdr:y>
    </cdr:to>
    <cdr:cxnSp macro="">
      <cdr:nvCxnSpPr>
        <cdr:cNvPr id="3" name="Connettore 1 2"/>
        <cdr:cNvCxnSpPr/>
      </cdr:nvCxnSpPr>
      <cdr:spPr>
        <a:xfrm xmlns:a="http://schemas.openxmlformats.org/drawingml/2006/main">
          <a:off x="4158986" y="202276"/>
          <a:ext cx="0" cy="4458378"/>
        </a:xfrm>
        <a:prstGeom xmlns:a="http://schemas.openxmlformats.org/drawingml/2006/main" prst="line">
          <a:avLst/>
        </a:prstGeom>
        <a:ln xmlns:a="http://schemas.openxmlformats.org/drawingml/2006/main" w="9525" cmpd="sng">
          <a:solidFill>
            <a:srgbClr val="FFFFFF"/>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0.22256</cdr:x>
      <cdr:y>0.8167</cdr:y>
    </cdr:from>
    <cdr:to>
      <cdr:x>0.42406</cdr:x>
      <cdr:y>0.88035</cdr:y>
    </cdr:to>
    <cdr:sp macro="" textlink="">
      <cdr:nvSpPr>
        <cdr:cNvPr id="2" name="CasellaDiTesto 1"/>
        <cdr:cNvSpPr txBox="1"/>
      </cdr:nvSpPr>
      <cdr:spPr>
        <a:xfrm xmlns:a="http://schemas.openxmlformats.org/drawingml/2006/main">
          <a:off x="1879600" y="4074238"/>
          <a:ext cx="1701800" cy="317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t-IT"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00000"/>
                </a:solidFill>
                <a:latin typeface="Calibri"/>
              </a:rPr>
              <a:t>Fai clic per spostare la diapositiva</a:t>
            </a:r>
          </a:p>
        </p:txBody>
      </p:sp>
      <p:sp>
        <p:nvSpPr>
          <p:cNvPr id="83" name="PlaceHolder 2"/>
          <p:cNvSpPr>
            <a:spLocks noGrp="1"/>
          </p:cNvSpPr>
          <p:nvPr>
            <p:ph type="body"/>
          </p:nvPr>
        </p:nvSpPr>
        <p:spPr>
          <a:xfrm>
            <a:off x="756000" y="5078520"/>
            <a:ext cx="6047640" cy="4811040"/>
          </a:xfrm>
          <a:prstGeom prst="rect">
            <a:avLst/>
          </a:prstGeom>
        </p:spPr>
        <p:txBody>
          <a:bodyPr lIns="0" tIns="0" rIns="0" bIns="0">
            <a:noAutofit/>
          </a:bodyPr>
          <a:lstStyle/>
          <a:p>
            <a:r>
              <a:rPr lang="it-IT" sz="2000" b="0" strike="noStrike" spc="-1">
                <a:latin typeface="Arial"/>
              </a:rPr>
              <a:t>Fai clic per modificare il formato delle note</a:t>
            </a:r>
          </a:p>
        </p:txBody>
      </p:sp>
      <p:sp>
        <p:nvSpPr>
          <p:cNvPr id="84" name="PlaceHolder 3"/>
          <p:cNvSpPr>
            <a:spLocks noGrp="1"/>
          </p:cNvSpPr>
          <p:nvPr>
            <p:ph type="hdr"/>
          </p:nvPr>
        </p:nvSpPr>
        <p:spPr>
          <a:xfrm>
            <a:off x="0" y="0"/>
            <a:ext cx="3280680" cy="534240"/>
          </a:xfrm>
          <a:prstGeom prst="rect">
            <a:avLst/>
          </a:prstGeom>
        </p:spPr>
        <p:txBody>
          <a:bodyPr lIns="0" tIns="0" rIns="0" bIns="0">
            <a:noAutofit/>
          </a:bodyPr>
          <a:lstStyle/>
          <a:p>
            <a:r>
              <a:rPr lang="it-IT" sz="1400" b="0" strike="noStrike" spc="-1">
                <a:latin typeface="Times New Roman"/>
              </a:rPr>
              <a:t>&lt;intestazione&gt;</a:t>
            </a:r>
          </a:p>
        </p:txBody>
      </p:sp>
      <p:sp>
        <p:nvSpPr>
          <p:cNvPr id="8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it-IT" sz="1400" b="0" strike="noStrike" spc="-1">
                <a:latin typeface="Times New Roman"/>
              </a:rPr>
              <a:t>&lt;data/ora&gt;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it-IT" sz="1400" b="0" strike="noStrike" spc="-1">
                <a:latin typeface="Times New Roman"/>
              </a:rPr>
              <a:t>&lt;piè di pagina&gt;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30B4489-D9CF-434E-B5AE-96D332BB8F13}" type="slidenum">
              <a:rPr lang="it-IT" sz="1400" b="0" strike="noStrike" spc="-1">
                <a:latin typeface="Times New Roman"/>
              </a:rPr>
              <a:t>‹n.›</a:t>
            </a:fld>
            <a:endParaRPr lang="it-IT" sz="1400" b="0" strike="noStrike" spc="-1">
              <a:latin typeface="Times New Roman"/>
            </a:endParaRPr>
          </a:p>
        </p:txBody>
      </p:sp>
    </p:spTree>
    <p:extLst>
      <p:ext uri="{BB962C8B-B14F-4D97-AF65-F5344CB8AC3E}">
        <p14:creationId xmlns:p14="http://schemas.microsoft.com/office/powerpoint/2010/main" val="40992563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noRot="1" noChangeAspect="1"/>
          </p:cNvSpPr>
          <p:nvPr>
            <p:ph type="sldImg"/>
          </p:nvPr>
        </p:nvSpPr>
        <p:spPr>
          <a:xfrm>
            <a:off x="1143000" y="685800"/>
            <a:ext cx="4572000" cy="3429000"/>
          </a:xfrm>
          <a:prstGeom prst="rect">
            <a:avLst/>
          </a:prstGeom>
        </p:spPr>
      </p:sp>
      <p:sp>
        <p:nvSpPr>
          <p:cNvPr id="364" name="PlaceHolder 2"/>
          <p:cNvSpPr>
            <a:spLocks noGrp="1"/>
          </p:cNvSpPr>
          <p:nvPr>
            <p:ph type="body"/>
          </p:nvPr>
        </p:nvSpPr>
        <p:spPr>
          <a:xfrm>
            <a:off x="685800" y="4343400"/>
            <a:ext cx="5486040" cy="4114440"/>
          </a:xfrm>
          <a:prstGeom prst="rect">
            <a:avLst/>
          </a:prstGeom>
        </p:spPr>
        <p:txBody>
          <a:bodyPr>
            <a:normAutofit/>
          </a:bodyPr>
          <a:lstStyle/>
          <a:p>
            <a:r>
              <a:rPr lang="it-IT" sz="2000" b="0" strike="noStrike" spc="-1" dirty="0" smtClean="0">
                <a:latin typeface="Arial"/>
              </a:rPr>
              <a:t>Nel febbraio 2022 è stato pubblicato su International Journal of </a:t>
            </a:r>
            <a:r>
              <a:rPr lang="it-IT" sz="2000" b="0" strike="noStrike" spc="-1" dirty="0" err="1" smtClean="0">
                <a:latin typeface="Arial"/>
              </a:rPr>
              <a:t>Cardiology</a:t>
            </a:r>
            <a:r>
              <a:rPr lang="it-IT" sz="2000" b="0" strike="noStrike" spc="-1" dirty="0" smtClean="0">
                <a:latin typeface="Arial"/>
              </a:rPr>
              <a:t> lo studio ARCA </a:t>
            </a:r>
            <a:r>
              <a:rPr lang="it-IT" sz="2000" b="0" strike="noStrike" spc="-1" dirty="0" err="1" smtClean="0">
                <a:latin typeface="Arial"/>
              </a:rPr>
              <a:t>Registry</a:t>
            </a:r>
            <a:r>
              <a:rPr lang="it-IT" sz="2000" b="0" strike="noStrike" spc="-1" dirty="0" smtClean="0">
                <a:latin typeface="Arial"/>
              </a:rPr>
              <a:t>, progettato nel 2017 e interamente condotto da cardiologi ARCA: uno studio prospettico, osservazionale, multicentrico, esteso a tutte le regioni italiane. </a:t>
            </a:r>
          </a:p>
          <a:p>
            <a:pPr marL="0" marR="0" indent="0" algn="l" defTabSz="457200" rtl="0" eaLnBrk="1" fontAlgn="auto" latinLnBrk="0" hangingPunct="1">
              <a:lnSpc>
                <a:spcPct val="100000"/>
              </a:lnSpc>
              <a:spcBef>
                <a:spcPts val="0"/>
              </a:spcBef>
              <a:spcAft>
                <a:spcPts val="0"/>
              </a:spcAft>
              <a:buClrTx/>
              <a:buSzTx/>
              <a:buFontTx/>
              <a:buNone/>
              <a:tabLst/>
              <a:defRPr/>
            </a:pPr>
            <a:r>
              <a:rPr lang="it-IT" sz="2000" b="0" strike="noStrike" spc="-1" dirty="0" smtClean="0">
                <a:latin typeface="Arial"/>
              </a:rPr>
              <a:t>Lo studio ARCA </a:t>
            </a:r>
            <a:r>
              <a:rPr lang="it-IT" sz="2000" b="0" strike="noStrike" spc="-1" dirty="0" err="1" smtClean="0">
                <a:latin typeface="Arial"/>
              </a:rPr>
              <a:t>Registry</a:t>
            </a:r>
            <a:r>
              <a:rPr lang="it-IT" sz="2000" b="0" strike="noStrike" spc="-1" dirty="0" smtClean="0">
                <a:latin typeface="Arial"/>
              </a:rPr>
              <a:t> potrebbe</a:t>
            </a:r>
            <a:r>
              <a:rPr lang="it-IT" sz="2000" b="0" strike="noStrike" spc="-1" baseline="0" dirty="0" smtClean="0">
                <a:latin typeface="Arial"/>
              </a:rPr>
              <a:t> essere in buona sostanza definito come “Validazione clinica di un modello di gestione individualizzata della cardiopatia ischemica cronica”. Questo modello di gestione, </a:t>
            </a:r>
            <a:r>
              <a:rPr lang="it-IT" sz="2000" b="0" strike="noStrike" spc="-1" dirty="0" smtClean="0">
                <a:latin typeface="+mn-lt"/>
              </a:rPr>
              <a:t>raccomandato</a:t>
            </a:r>
            <a:r>
              <a:rPr lang="it-IT" sz="2000" b="0" strike="noStrike" spc="-1" baseline="0" dirty="0" smtClean="0">
                <a:latin typeface="+mn-lt"/>
              </a:rPr>
              <a:t> dalle linee guida attuali, prevede prioritariamente una terapia medica ottimale in tutti i pazienti ed il ricorso selettivo alla coronarografia e alla rivascolarizzazione solo se e quando necessario, deciso cioè sulla base del profilo di rischio del paziente e della risposta alla terapia medica.</a:t>
            </a:r>
            <a:endParaRPr lang="it-IT" sz="2000" b="0" strike="noStrike" spc="-1" dirty="0" smtClean="0">
              <a:latin typeface="+mn-lt"/>
            </a:endParaRPr>
          </a:p>
          <a:p>
            <a:endParaRPr lang="it-IT" sz="2000" b="0" strike="noStrike" spc="-1" dirty="0" smtClean="0">
              <a:latin typeface="Arial"/>
            </a:endParaRPr>
          </a:p>
        </p:txBody>
      </p:sp>
      <p:sp>
        <p:nvSpPr>
          <p:cNvPr id="365"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4EA5A69D-28C8-4EAA-9F13-E9AB16FE72E1}" type="slidenum">
              <a:rPr lang="it-IT" sz="1200" b="0" strike="noStrike" spc="-1">
                <a:solidFill>
                  <a:srgbClr val="000000"/>
                </a:solidFill>
                <a:latin typeface="+mn-lt"/>
                <a:ea typeface="+mn-ea"/>
              </a:rPr>
              <a:t>1</a:t>
            </a:fld>
            <a:endParaRPr lang="it-IT" sz="1200" b="0" strike="noStrike" spc="-1" dirty="0">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La rivascolarizzazione è però in grado di migliorare,</a:t>
            </a:r>
            <a:r>
              <a:rPr lang="it-IT" baseline="0" dirty="0" smtClean="0"/>
              <a:t> rispetto alla terapia medica, la ricorrenza dei sintomi nel follow-up. </a:t>
            </a:r>
          </a:p>
          <a:p>
            <a:r>
              <a:rPr lang="it-IT" baseline="0" dirty="0" smtClean="0"/>
              <a:t>Occorre tuttavia sottolineare che la superiorità sui sintomi della rivascolarizzazione rispetto alla OMT è però tempo-dipendente: l’effetto è cioè transitorio, solitamente limitato a 2-3 anni, come ci ha insegnato il COURAGE, dopo di che tale superiorità si annulla. Ed è anche angina-dipendente, commisurata cioè ai sintomi di partenza, tanto più evidente quanto maggiore è il carico anginoso di base. </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10</a:t>
            </a:fld>
            <a:endParaRPr lang="it-IT" sz="1400" b="0" strike="noStrike" spc="-1">
              <a:latin typeface="Times New Roman"/>
            </a:endParaRPr>
          </a:p>
        </p:txBody>
      </p:sp>
    </p:spTree>
    <p:extLst>
      <p:ext uri="{BB962C8B-B14F-4D97-AF65-F5344CB8AC3E}">
        <p14:creationId xmlns:p14="http://schemas.microsoft.com/office/powerpoint/2010/main" val="352410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11</a:t>
            </a:fld>
            <a:endParaRPr lang="it-IT" sz="1400" b="0" strike="noStrike" spc="-1">
              <a:latin typeface="Times New Roman"/>
            </a:endParaRPr>
          </a:p>
        </p:txBody>
      </p:sp>
    </p:spTree>
    <p:extLst>
      <p:ext uri="{BB962C8B-B14F-4D97-AF65-F5344CB8AC3E}">
        <p14:creationId xmlns:p14="http://schemas.microsoft.com/office/powerpoint/2010/main" val="318863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Di fronte al peso di queste evidenze recenti o recentissime, le linee guida internazionali hanno progressivamente ristretto le indicazioni alla rivascolarizzazione nella cardiopatia ischemica cronica. </a:t>
            </a:r>
          </a:p>
          <a:p>
            <a:r>
              <a:rPr lang="it-IT" dirty="0" smtClean="0"/>
              <a:t>Le linee guida ESC 2018 sulla rivascolarizzazione</a:t>
            </a:r>
            <a:r>
              <a:rPr lang="it-IT" baseline="0" dirty="0" smtClean="0"/>
              <a:t> </a:t>
            </a:r>
            <a:r>
              <a:rPr lang="it-IT" dirty="0" smtClean="0"/>
              <a:t>raccomandano solo due indicazioni in classe IA.</a:t>
            </a:r>
          </a:p>
          <a:p>
            <a:r>
              <a:rPr lang="it-IT" dirty="0" smtClean="0"/>
              <a:t>1- Rivascolarizzazione per migliorare i sintomi,</a:t>
            </a:r>
            <a:r>
              <a:rPr lang="it-IT" baseline="0" dirty="0" smtClean="0"/>
              <a:t> I</a:t>
            </a:r>
            <a:r>
              <a:rPr lang="it-IT" dirty="0" smtClean="0"/>
              <a:t>ndicazione ineccepibile, cioè pazienti con sintomi resistenti</a:t>
            </a:r>
            <a:r>
              <a:rPr lang="it-IT" baseline="0" dirty="0" smtClean="0"/>
              <a:t> alla terapia medica. </a:t>
            </a:r>
          </a:p>
          <a:p>
            <a:r>
              <a:rPr lang="it-IT" baseline="0" dirty="0" smtClean="0"/>
              <a:t>2- Rivascolarizzazione per migliorare la prognosi in pazienti ad alto rischio: tronco comune, IVA prossimale, malattia </a:t>
            </a:r>
            <a:r>
              <a:rPr lang="it-IT" baseline="0" dirty="0" err="1" smtClean="0"/>
              <a:t>trivasale</a:t>
            </a:r>
            <a:r>
              <a:rPr lang="it-IT" baseline="0" dirty="0" smtClean="0"/>
              <a:t>, larga estensione dell’ischemia. ,</a:t>
            </a:r>
          </a:p>
          <a:p>
            <a:r>
              <a:rPr lang="it-IT" baseline="0" dirty="0" smtClean="0"/>
              <a:t>E’ questa una indicazione molto più discutibile, perché sostenuta solo dai risultati dei vecchi trials o degli studi osservazionali.</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12</a:t>
            </a:fld>
            <a:endParaRPr lang="it-IT" sz="1400" b="0" strike="noStrike" spc="-1">
              <a:latin typeface="Times New Roman"/>
            </a:endParaRPr>
          </a:p>
        </p:txBody>
      </p:sp>
    </p:spTree>
    <p:extLst>
      <p:ext uri="{BB962C8B-B14F-4D97-AF65-F5344CB8AC3E}">
        <p14:creationId xmlns:p14="http://schemas.microsoft.com/office/powerpoint/2010/main" val="3042676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Le più recenti linee guida americane del 2021, che hanno pienamente recepito i risultati del</a:t>
            </a:r>
            <a:r>
              <a:rPr lang="it-IT" baseline="0" dirty="0" smtClean="0"/>
              <a:t> trial</a:t>
            </a:r>
            <a:r>
              <a:rPr lang="it-IT" dirty="0" smtClean="0"/>
              <a:t> ISCHEMIA,</a:t>
            </a:r>
            <a:r>
              <a:rPr lang="it-IT" baseline="0" dirty="0" smtClean="0"/>
              <a:t> sono ancora più restrittive. </a:t>
            </a:r>
            <a:r>
              <a:rPr lang="it-IT" dirty="0" smtClean="0"/>
              <a:t>Oggi</a:t>
            </a:r>
            <a:r>
              <a:rPr lang="it-IT" baseline="0" dirty="0" smtClean="0"/>
              <a:t> restano in classe 1 essenzialmente tre indicazioni: </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1- Rivascolarizzazione per i sintomi: pazienti con angina refrattaria nonostante terapia medica. Indicazione indiscutibile. </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2- Rivascolarizzazione per migliorare la sopravvivenza in pazienti con malattia </a:t>
            </a:r>
            <a:r>
              <a:rPr lang="it-IT" baseline="0" dirty="0" err="1" smtClean="0"/>
              <a:t>trivasale</a:t>
            </a:r>
            <a:r>
              <a:rPr lang="it-IT" baseline="0" dirty="0" smtClean="0"/>
              <a:t> e frazione di eiezione &lt;35% trattati con bypass (in base ai risultati a 10 anni del trial STICH). </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3- Rivascolarizzazione per migliorare la sopravvivenza in pazienti con malattia del tronco comune trattata con bypass. </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Dopo il trial ISCHEMIA la rivascolarizzazione della discendente anteriore prossimale e della malattia </a:t>
            </a:r>
            <a:r>
              <a:rPr lang="it-IT" baseline="0" dirty="0" err="1" smtClean="0"/>
              <a:t>trivasale</a:t>
            </a:r>
            <a:r>
              <a:rPr lang="it-IT" baseline="0" dirty="0" smtClean="0"/>
              <a:t> con funzione </a:t>
            </a:r>
            <a:r>
              <a:rPr lang="it-IT" baseline="0" dirty="0" err="1" smtClean="0"/>
              <a:t>peservata</a:t>
            </a:r>
            <a:r>
              <a:rPr lang="it-IT" baseline="0" dirty="0" smtClean="0"/>
              <a:t> sono state degradate da indicazione di classe 1 a indicazione di classe 2B, cioè con benefici incerti, probabilmente assenti, sulla prognosi.</a:t>
            </a:r>
            <a:endParaRPr lang="it-IT" dirty="0" smtClean="0"/>
          </a:p>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13</a:t>
            </a:fld>
            <a:endParaRPr lang="it-IT" sz="1400" b="0" strike="noStrike" spc="-1">
              <a:latin typeface="Times New Roman"/>
            </a:endParaRPr>
          </a:p>
        </p:txBody>
      </p:sp>
    </p:spTree>
    <p:extLst>
      <p:ext uri="{BB962C8B-B14F-4D97-AF65-F5344CB8AC3E}">
        <p14:creationId xmlns:p14="http://schemas.microsoft.com/office/powerpoint/2010/main" val="424176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Sulla</a:t>
            </a:r>
            <a:r>
              <a:rPr lang="it-IT" baseline="0" dirty="0" smtClean="0"/>
              <a:t> base delle evidenze discusse, l</a:t>
            </a:r>
            <a:r>
              <a:rPr lang="it-IT" dirty="0" smtClean="0"/>
              <a:t>e ultime linee guida ESC del 2019 sul</a:t>
            </a:r>
            <a:r>
              <a:rPr lang="it-IT" baseline="0" dirty="0" smtClean="0"/>
              <a:t> trattamento delle sindromi coronariche croniche</a:t>
            </a:r>
            <a:r>
              <a:rPr lang="it-IT" dirty="0" smtClean="0"/>
              <a:t> dicono testualmente che la terapia medica è essenziale, e deve essere istituita prioritariamente in tutti i pazienti, con</a:t>
            </a:r>
            <a:r>
              <a:rPr lang="it-IT" baseline="0" dirty="0" smtClean="0"/>
              <a:t> tre scopi:</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1-</a:t>
            </a:r>
            <a:r>
              <a:rPr lang="it-IT" dirty="0" smtClean="0"/>
              <a:t> Migliorare i sintomi (con i farmaci antianginosi).</a:t>
            </a:r>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2- Rallentare la progressione dell’aterosclerosi (con gli ACE-inibitori e le statine).</a:t>
            </a:r>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3-</a:t>
            </a:r>
            <a:r>
              <a:rPr lang="it-IT" baseline="0" dirty="0" smtClean="0"/>
              <a:t> P</a:t>
            </a:r>
            <a:r>
              <a:rPr lang="it-IT" dirty="0" smtClean="0"/>
              <a:t>revenire gli eventi aterotrombotici (con gli antiaggreganti). </a:t>
            </a:r>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La rivascolarizzazione miocardica gioca un ruolo importante, ma sempre in aggiunta</a:t>
            </a:r>
            <a:r>
              <a:rPr lang="it-IT" baseline="0" dirty="0" smtClean="0"/>
              <a:t> alla terapia medica, senza mai sostituirsi ad essa.</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14</a:t>
            </a:fld>
            <a:endParaRPr lang="it-IT" sz="1400" b="0" strike="noStrike" spc="-1">
              <a:latin typeface="Times New Roman"/>
            </a:endParaRPr>
          </a:p>
        </p:txBody>
      </p:sp>
    </p:spTree>
    <p:extLst>
      <p:ext uri="{BB962C8B-B14F-4D97-AF65-F5344CB8AC3E}">
        <p14:creationId xmlns:p14="http://schemas.microsoft.com/office/powerpoint/2010/main" val="2625125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Purtroppo, nonostante le evidenze e le raccomandazioni</a:t>
            </a:r>
            <a:r>
              <a:rPr lang="it-IT" baseline="0" dirty="0" smtClean="0"/>
              <a:t> delle linee guida, la pratica clinica va in direzioni opposte.</a:t>
            </a:r>
          </a:p>
          <a:p>
            <a:r>
              <a:rPr lang="it-IT" baseline="0" dirty="0" smtClean="0"/>
              <a:t>Lo studio START dell’ANMCO, studio osservazionale di tipo trasversale, ha scattato nel 2018 un’amara fotografia della realtà italiana: circa il 90% dei pazienti con cardiopatia ischemica stabile è sottoposto a coronarografia, sostanzialmente appena posto il sospetto diagnostico di angina, senza aver istituito una terapia medica ottimale e senza averne testato la risposta.</a:t>
            </a:r>
          </a:p>
          <a:p>
            <a:r>
              <a:rPr lang="it-IT" baseline="0" dirty="0" smtClean="0"/>
              <a:t>Solo il 30-35% dei pazienti è indirizzato ad uno studio funzionale per accertare presenza, sede ed estensione dell’ischemia. Evidentemente oggi è molto più semplice fare una coronarografia che un test da sforzo. Evidentemente oggi è più facile fare una coronarografia che gestire una terapia farmacologica o correggere stili di vita e fattori di rischio.</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17</a:t>
            </a:fld>
            <a:endParaRPr lang="it-IT" sz="1400" b="0" strike="noStrike" spc="-1">
              <a:latin typeface="Times New Roman"/>
            </a:endParaRPr>
          </a:p>
        </p:txBody>
      </p:sp>
    </p:spTree>
    <p:extLst>
      <p:ext uri="{BB962C8B-B14F-4D97-AF65-F5344CB8AC3E}">
        <p14:creationId xmlns:p14="http://schemas.microsoft.com/office/powerpoint/2010/main" val="141612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In Italia è stato stimato</a:t>
            </a:r>
            <a:r>
              <a:rPr lang="it-IT" baseline="0" dirty="0" smtClean="0"/>
              <a:t> un tasso di </a:t>
            </a:r>
            <a:r>
              <a:rPr lang="it-IT" baseline="0" dirty="0" err="1" smtClean="0"/>
              <a:t>inappropriatezza</a:t>
            </a:r>
            <a:r>
              <a:rPr lang="it-IT" baseline="0" dirty="0" smtClean="0"/>
              <a:t> dell’angioplastica del 22% e della coronarografia del 30%. </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Negli Stati Uniti, dove queste procedure si pagano, il tasso di appropriatezza è migliore. </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I cardiologi brasiliani sono più appropriati di noi italiani.</a:t>
            </a:r>
            <a:endParaRPr lang="it-IT" dirty="0" smtClean="0"/>
          </a:p>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18</a:t>
            </a:fld>
            <a:endParaRPr lang="it-IT" sz="1400" b="0" strike="noStrike" spc="-1">
              <a:latin typeface="Times New Roman"/>
            </a:endParaRPr>
          </a:p>
        </p:txBody>
      </p:sp>
    </p:spTree>
    <p:extLst>
      <p:ext uri="{BB962C8B-B14F-4D97-AF65-F5344CB8AC3E}">
        <p14:creationId xmlns:p14="http://schemas.microsoft.com/office/powerpoint/2010/main" val="1149671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Le</a:t>
            </a:r>
            <a:r>
              <a:rPr lang="it-IT" baseline="0" dirty="0" smtClean="0"/>
              <a:t> linee guida raccomandano l’u</a:t>
            </a:r>
            <a:r>
              <a:rPr lang="it-IT" dirty="0" smtClean="0"/>
              <a:t>tilizzo dei farmaci antianginosi in ogni paziente con angina stabile, e raccomandano</a:t>
            </a:r>
            <a:r>
              <a:rPr lang="it-IT" baseline="0" dirty="0" smtClean="0"/>
              <a:t> </a:t>
            </a:r>
            <a:r>
              <a:rPr lang="it-IT" dirty="0" smtClean="0"/>
              <a:t>di verificarne la risposta, prima di decidere strategie di coronarografia e rivascolarizzazione.</a:t>
            </a:r>
            <a:r>
              <a:rPr lang="it-IT" baseline="0" dirty="0" smtClean="0"/>
              <a:t> Ebbene, nella pratica clinica i betabloccanti vengono usati solo nel 53% dei casi, nitrati e calcioantagonisti solo nel 40%.</a:t>
            </a:r>
            <a:endParaRPr lang="it-IT" dirty="0" smtClean="0"/>
          </a:p>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19</a:t>
            </a:fld>
            <a:endParaRPr lang="it-IT" sz="1400" b="0" strike="noStrike" spc="-1">
              <a:latin typeface="Times New Roman"/>
            </a:endParaRPr>
          </a:p>
        </p:txBody>
      </p:sp>
    </p:spTree>
    <p:extLst>
      <p:ext uri="{BB962C8B-B14F-4D97-AF65-F5344CB8AC3E}">
        <p14:creationId xmlns:p14="http://schemas.microsoft.com/office/powerpoint/2010/main" val="3228669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Dopo la pubblicazione del trial ISCHEMIA è stato stimato che ridefinendo</a:t>
            </a:r>
            <a:r>
              <a:rPr lang="it-IT" baseline="0" dirty="0" smtClean="0"/>
              <a:t> i criteri di appropriatezza alla luce dei risultati di questo trial, l’appropriatezza assoluta e relativa dell’angioplastica si ridurrebbero significativamente ed il tasso di </a:t>
            </a:r>
            <a:r>
              <a:rPr lang="it-IT" baseline="0" dirty="0" err="1" smtClean="0"/>
              <a:t>inappropriatezza</a:t>
            </a:r>
            <a:r>
              <a:rPr lang="it-IT" baseline="0" dirty="0" smtClean="0"/>
              <a:t> </a:t>
            </a:r>
            <a:r>
              <a:rPr lang="it-IT" baseline="0" dirty="0" err="1" smtClean="0"/>
              <a:t>assouta</a:t>
            </a:r>
            <a:r>
              <a:rPr lang="it-IT" baseline="0" dirty="0" smtClean="0"/>
              <a:t> aumenterebbe da 3-4% a 22%.</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20</a:t>
            </a:fld>
            <a:endParaRPr lang="it-IT" sz="1400" b="0" strike="noStrike" spc="-1">
              <a:latin typeface="Times New Roman"/>
            </a:endParaRPr>
          </a:p>
        </p:txBody>
      </p:sp>
    </p:spTree>
    <p:extLst>
      <p:ext uri="{BB962C8B-B14F-4D97-AF65-F5344CB8AC3E}">
        <p14:creationId xmlns:p14="http://schemas.microsoft.com/office/powerpoint/2010/main" val="3209447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ARCA </a:t>
            </a:r>
            <a:r>
              <a:rPr lang="it-IT" dirty="0" err="1" smtClean="0"/>
              <a:t>Registry</a:t>
            </a:r>
            <a:r>
              <a:rPr lang="it-IT" baseline="0" dirty="0" smtClean="0"/>
              <a:t> è nato nel 2016 in occasione del Congresso Regionale ARCA Toscana, da un’idea di Mario Marzilli, prontamente recepita da Giovanni Zito, che ha poi coordinato e portato avanti il progetto in ARCA.</a:t>
            </a:r>
          </a:p>
          <a:p>
            <a:r>
              <a:rPr lang="it-IT" baseline="0" dirty="0" smtClean="0"/>
              <a:t>Il primo Investigator Meeting, a cui hanno partecipato cardiologi ARCA da tutta Italia si è tenuto ad Alghero nella primavera 2017.</a:t>
            </a:r>
          </a:p>
          <a:p>
            <a:r>
              <a:rPr lang="it-IT" baseline="0" dirty="0" smtClean="0"/>
              <a:t>Due date importanti, l’approvazione del Comitato Etico, Maggio 2017 e la Licenza per l’utilizzo del Seattle Angina </a:t>
            </a:r>
            <a:r>
              <a:rPr lang="it-IT" baseline="0" dirty="0" err="1" smtClean="0"/>
              <a:t>Questionnaire</a:t>
            </a:r>
            <a:r>
              <a:rPr lang="it-IT" baseline="0" dirty="0" smtClean="0"/>
              <a:t>, Giugno 2017. La licenza Seattle è stata poi rinnovata annualmente per due volte.</a:t>
            </a:r>
          </a:p>
          <a:p>
            <a:r>
              <a:rPr lang="it-IT" baseline="0" dirty="0" smtClean="0"/>
              <a:t>Infine lo start dello studio, settembre 2017.</a:t>
            </a:r>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21</a:t>
            </a:fld>
            <a:endParaRPr lang="it-IT" sz="1400" b="0" strike="noStrike" spc="-1">
              <a:latin typeface="Times New Roman"/>
            </a:endParaRPr>
          </a:p>
        </p:txBody>
      </p:sp>
    </p:spTree>
    <p:extLst>
      <p:ext uri="{BB962C8B-B14F-4D97-AF65-F5344CB8AC3E}">
        <p14:creationId xmlns:p14="http://schemas.microsoft.com/office/powerpoint/2010/main" val="196933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Per comprendere il background </a:t>
            </a:r>
            <a:r>
              <a:rPr lang="it-IT" baseline="0" dirty="0" smtClean="0"/>
              <a:t>che ha portato alla progettazione di ARCA </a:t>
            </a:r>
            <a:r>
              <a:rPr lang="it-IT" baseline="0" dirty="0" err="1" smtClean="0"/>
              <a:t>Registry</a:t>
            </a:r>
            <a:r>
              <a:rPr lang="it-IT" baseline="0" dirty="0" smtClean="0"/>
              <a:t>, occorre una analisi critica su tre piani: il piano delle evidenze, il piano delle linee guida che dalle evidenze discendono, o dovrebbero discendere, e il piano della pratica clinica, che spesso dalle linee guida si discosta. </a:t>
            </a:r>
          </a:p>
          <a:p>
            <a:r>
              <a:rPr lang="it-IT" baseline="0" dirty="0" smtClean="0"/>
              <a:t>Evidenze scientifiche sul trattamento della cardiopatia ischemica cronica.</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a:t>
            </a:fld>
            <a:endParaRPr lang="it-IT" sz="1400" b="0" strike="noStrike" spc="-1">
              <a:latin typeface="Times New Roman"/>
            </a:endParaRPr>
          </a:p>
        </p:txBody>
      </p:sp>
    </p:spTree>
    <p:extLst>
      <p:ext uri="{BB962C8B-B14F-4D97-AF65-F5344CB8AC3E}">
        <p14:creationId xmlns:p14="http://schemas.microsoft.com/office/powerpoint/2010/main" val="2185830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baseline="0" dirty="0" smtClean="0"/>
              <a:t>Questo è l’atto finale dello studio, la pubblicazione di ARCA </a:t>
            </a:r>
            <a:r>
              <a:rPr lang="it-IT" baseline="0" dirty="0" err="1" smtClean="0"/>
              <a:t>Registry</a:t>
            </a:r>
            <a:r>
              <a:rPr lang="it-IT" baseline="0" dirty="0" smtClean="0"/>
              <a:t> su International Journal of </a:t>
            </a:r>
            <a:r>
              <a:rPr lang="it-IT" baseline="0" dirty="0" err="1" smtClean="0"/>
              <a:t>Cardiology</a:t>
            </a:r>
            <a:r>
              <a:rPr lang="it-IT" baseline="0" dirty="0" smtClean="0"/>
              <a:t>, Febbraio 2022.</a:t>
            </a:r>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22</a:t>
            </a:fld>
            <a:endParaRPr lang="it-IT" sz="1400" b="0" strike="noStrike" spc="-1">
              <a:latin typeface="Times New Roman"/>
            </a:endParaRPr>
          </a:p>
        </p:txBody>
      </p:sp>
    </p:spTree>
    <p:extLst>
      <p:ext uri="{BB962C8B-B14F-4D97-AF65-F5344CB8AC3E}">
        <p14:creationId xmlns:p14="http://schemas.microsoft.com/office/powerpoint/2010/main" val="950998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23</a:t>
            </a:fld>
            <a:endParaRPr lang="it-IT" sz="1400" b="0" strike="noStrike" spc="-1">
              <a:latin typeface="Times New Roman"/>
            </a:endParaRPr>
          </a:p>
        </p:txBody>
      </p:sp>
    </p:spTree>
    <p:extLst>
      <p:ext uri="{BB962C8B-B14F-4D97-AF65-F5344CB8AC3E}">
        <p14:creationId xmlns:p14="http://schemas.microsoft.com/office/powerpoint/2010/main" val="2998456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Uno dei punti forza dello studio è la provenienza omogenea dei ricercatori e quindi la selezione omogenea dei pazienti da tutte le regioni italiane  in cui ARCA è rappresentata.</a:t>
            </a:r>
          </a:p>
          <a:p>
            <a:r>
              <a:rPr lang="it-IT" dirty="0" smtClean="0"/>
              <a:t>ARCA </a:t>
            </a:r>
            <a:r>
              <a:rPr lang="it-IT" dirty="0" err="1" smtClean="0"/>
              <a:t>Registry</a:t>
            </a:r>
            <a:r>
              <a:rPr lang="it-IT" dirty="0" smtClean="0"/>
              <a:t> non rappresenta dunque l’esperienza isolata di un singolo centro o di una </a:t>
            </a:r>
            <a:r>
              <a:rPr lang="it-IT" dirty="0" err="1" smtClean="0"/>
              <a:t>singoia</a:t>
            </a:r>
            <a:r>
              <a:rPr lang="it-IT" baseline="0" dirty="0" smtClean="0"/>
              <a:t> regione, che potrebbe generare </a:t>
            </a:r>
            <a:r>
              <a:rPr lang="it-IT" baseline="0" dirty="0" err="1" smtClean="0"/>
              <a:t>bias</a:t>
            </a:r>
            <a:r>
              <a:rPr lang="it-IT" baseline="0" dirty="0" smtClean="0"/>
              <a:t> di selezione della casistica, ma è espressione dell’esperienza di cardiologi clinici operanti su tutto il territorio nazionale italiano.</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24</a:t>
            </a:fld>
            <a:endParaRPr lang="it-IT" sz="1400" b="0" strike="noStrike" spc="-1">
              <a:latin typeface="Times New Roman"/>
            </a:endParaRPr>
          </a:p>
        </p:txBody>
      </p:sp>
    </p:spTree>
    <p:extLst>
      <p:ext uri="{BB962C8B-B14F-4D97-AF65-F5344CB8AC3E}">
        <p14:creationId xmlns:p14="http://schemas.microsoft.com/office/powerpoint/2010/main" val="926794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ARCA </a:t>
            </a:r>
            <a:r>
              <a:rPr lang="it-IT" dirty="0" err="1" smtClean="0"/>
              <a:t>Registry</a:t>
            </a:r>
            <a:r>
              <a:rPr lang="it-IT" dirty="0" smtClean="0"/>
              <a:t> non ha ricevuto alcuna sovvenzione. I ricercatori hanno aderito spontaneamente allo studio senza</a:t>
            </a:r>
            <a:r>
              <a:rPr lang="it-IT" baseline="0" dirty="0" smtClean="0"/>
              <a:t> ricevere alcun compenso. ARCA </a:t>
            </a:r>
            <a:r>
              <a:rPr lang="it-IT" baseline="0" dirty="0" err="1" smtClean="0"/>
              <a:t>Registry</a:t>
            </a:r>
            <a:r>
              <a:rPr lang="it-IT" baseline="0" dirty="0" smtClean="0"/>
              <a:t> è dunque uno studio liberale, no-profit, spontaneo, svincolato da ogni conflitto di interesse, interamente condotto dalla Società Scientifica ARCA. </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Le spese  per i due Investigator Meeting, tenutisi per la presentazione e la pianificazione dello studio, sono state sostenute dalla Fondazione Obiettivo Cuore </a:t>
            </a:r>
            <a:r>
              <a:rPr lang="it-IT" baseline="0" dirty="0" err="1" smtClean="0"/>
              <a:t>Onlus</a:t>
            </a:r>
            <a:r>
              <a:rPr lang="it-IT"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La licenza per il Seattle Angina </a:t>
            </a:r>
            <a:r>
              <a:rPr lang="it-IT" baseline="0" dirty="0" err="1" smtClean="0"/>
              <a:t>Questionnaire</a:t>
            </a:r>
            <a:r>
              <a:rPr lang="it-IT" baseline="0" dirty="0" smtClean="0"/>
              <a:t> è stata pagata la prima volta con fondi dell’Università di Pisa e per i due rinnovi successivi dalla Fondazione Obiettivo Cuore </a:t>
            </a:r>
            <a:r>
              <a:rPr lang="it-IT" baseline="0" dirty="0" err="1" smtClean="0"/>
              <a:t>Onlus</a:t>
            </a:r>
            <a:r>
              <a:rPr lang="it-IT" baseline="0" dirty="0" smtClean="0"/>
              <a:t>.</a:t>
            </a:r>
          </a:p>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25</a:t>
            </a:fld>
            <a:endParaRPr lang="it-IT" sz="1400" b="0" strike="noStrike" spc="-1">
              <a:latin typeface="Times New Roman"/>
            </a:endParaRPr>
          </a:p>
        </p:txBody>
      </p:sp>
    </p:spTree>
    <p:extLst>
      <p:ext uri="{BB962C8B-B14F-4D97-AF65-F5344CB8AC3E}">
        <p14:creationId xmlns:p14="http://schemas.microsoft.com/office/powerpoint/2010/main" val="4047185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Razionale ed obiettivi di ARCA </a:t>
            </a:r>
            <a:r>
              <a:rPr lang="it-IT" dirty="0" err="1" smtClean="0"/>
              <a:t>Registry</a:t>
            </a:r>
            <a:r>
              <a:rPr lang="it-IT" dirty="0" smtClean="0"/>
              <a:t>.</a:t>
            </a:r>
          </a:p>
          <a:p>
            <a:r>
              <a:rPr lang="it-IT" dirty="0" smtClean="0"/>
              <a:t>Le linee guida raccomandano di iniziare una terapia medica ottimale in tutti i pazienti con angina</a:t>
            </a:r>
            <a:r>
              <a:rPr lang="it-IT" baseline="0" dirty="0" smtClean="0"/>
              <a:t> pectoris di nuova diagnosi e di avviare selettivamente alla coronarografia e alla rivascolarizzazione solo i pazienti ritenuti ad alto rischio (sulla base del quadro clinico e del risultato dei test non invasivi) o quelli con angina resistente al trattamento medico. Nella </a:t>
            </a:r>
            <a:r>
              <a:rPr lang="it-IT" baseline="0" smtClean="0"/>
              <a:t>pratica clinica </a:t>
            </a:r>
            <a:r>
              <a:rPr lang="it-IT" baseline="0" dirty="0" smtClean="0"/>
              <a:t>queste raccomandazioni sono però spesso ignorate.</a:t>
            </a:r>
          </a:p>
          <a:p>
            <a:r>
              <a:rPr lang="it-IT" baseline="0" dirty="0" smtClean="0"/>
              <a:t>Questo atteggiamento comune trova parziale giustificazione in alcune lacune di conoscenza della letteratura scientifica:</a:t>
            </a:r>
          </a:p>
          <a:p>
            <a:pPr marL="171450" indent="-171450">
              <a:buFontTx/>
              <a:buChar char="-"/>
            </a:pPr>
            <a:r>
              <a:rPr lang="it-IT" baseline="0" dirty="0" smtClean="0"/>
              <a:t>Quanto è efficace la OMT nel controllare i sintomi?</a:t>
            </a:r>
          </a:p>
          <a:p>
            <a:pPr marL="171450" indent="-171450">
              <a:buFontTx/>
              <a:buChar char="-"/>
            </a:pPr>
            <a:r>
              <a:rPr lang="it-IT" baseline="0" dirty="0" smtClean="0"/>
              <a:t>Quale è la prevalenza di CAD ostruttiva, trattabile con interventi di rivascolarizzazione, nei pazienti con angina refrattaria alla terapia medica?</a:t>
            </a:r>
          </a:p>
          <a:p>
            <a:pPr marL="171450" indent="-171450">
              <a:buFontTx/>
              <a:buChar char="-"/>
            </a:pPr>
            <a:r>
              <a:rPr lang="it-IT" baseline="0" dirty="0" smtClean="0"/>
              <a:t>Quale è la prevalenza di eventi avversi nei pazienti con nuova diagnosi di angina inizialmente trattati con terapia medica?</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26</a:t>
            </a:fld>
            <a:endParaRPr lang="it-IT" sz="1400" b="0" strike="noStrike" spc="-1">
              <a:latin typeface="Times New Roman"/>
            </a:endParaRPr>
          </a:p>
        </p:txBody>
      </p:sp>
    </p:spTree>
    <p:extLst>
      <p:ext uri="{BB962C8B-B14F-4D97-AF65-F5344CB8AC3E}">
        <p14:creationId xmlns:p14="http://schemas.microsoft.com/office/powerpoint/2010/main" val="381722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Gli obiettivi specifici di ARCA </a:t>
            </a:r>
            <a:r>
              <a:rPr lang="it-IT" dirty="0" err="1" smtClean="0"/>
              <a:t>Registry</a:t>
            </a:r>
            <a:r>
              <a:rPr lang="it-IT" dirty="0" smtClean="0"/>
              <a:t> sono sinteticamente 4:</a:t>
            </a:r>
          </a:p>
          <a:p>
            <a:pPr marL="171450" indent="-171450">
              <a:buFontTx/>
              <a:buChar char="-"/>
            </a:pPr>
            <a:r>
              <a:rPr lang="it-IT" dirty="0" smtClean="0"/>
              <a:t>Valutare la severità dei sintomi e la qualità di vita</a:t>
            </a:r>
            <a:r>
              <a:rPr lang="it-IT" baseline="0" dirty="0" smtClean="0"/>
              <a:t> nei pazienti con angina stabile di nuovo riscontro trattati in accordo con le raccomandazioni delle linee guida.</a:t>
            </a:r>
          </a:p>
          <a:p>
            <a:pPr marL="171450" indent="-171450">
              <a:buFontTx/>
              <a:buChar char="-"/>
            </a:pPr>
            <a:r>
              <a:rPr lang="it-IT" baseline="0" dirty="0" smtClean="0"/>
              <a:t>Valutare la prevalenza di angina refrattaria alla terapia medica.</a:t>
            </a:r>
          </a:p>
          <a:p>
            <a:pPr marL="171450" indent="-171450">
              <a:buFontTx/>
              <a:buChar char="-"/>
            </a:pPr>
            <a:r>
              <a:rPr lang="it-IT" baseline="0" dirty="0" smtClean="0"/>
              <a:t>Valutare la prevalenza di coronaropatia ostruttiva, adatta alla </a:t>
            </a:r>
            <a:r>
              <a:rPr lang="it-IT" baseline="0" dirty="0" err="1" smtClean="0"/>
              <a:t>rivasacolarizzazione</a:t>
            </a:r>
            <a:r>
              <a:rPr lang="it-IT" baseline="0" dirty="0" smtClean="0"/>
              <a:t>, in pazienti con angina refrattaria.</a:t>
            </a:r>
          </a:p>
          <a:p>
            <a:pPr marL="171450" indent="-171450">
              <a:buFontTx/>
              <a:buChar char="-"/>
            </a:pPr>
            <a:r>
              <a:rPr lang="it-IT" baseline="0" dirty="0" smtClean="0"/>
              <a:t>Valutare gli eventi avversi ad un anno in una popolazione di pazienti gestita secondo questa strategia.</a:t>
            </a:r>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27</a:t>
            </a:fld>
            <a:endParaRPr lang="it-IT" sz="1400" b="0" strike="noStrike" spc="-1">
              <a:latin typeface="Times New Roman"/>
            </a:endParaRPr>
          </a:p>
        </p:txBody>
      </p:sp>
    </p:spTree>
    <p:extLst>
      <p:ext uri="{BB962C8B-B14F-4D97-AF65-F5344CB8AC3E}">
        <p14:creationId xmlns:p14="http://schemas.microsoft.com/office/powerpoint/2010/main" val="2823561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Vi è</a:t>
            </a:r>
            <a:r>
              <a:rPr lang="it-IT" baseline="0" dirty="0" smtClean="0"/>
              <a:t> una domanda di fondo a cui ARCA </a:t>
            </a:r>
            <a:r>
              <a:rPr lang="it-IT" baseline="0" dirty="0" err="1" smtClean="0"/>
              <a:t>Registry</a:t>
            </a:r>
            <a:r>
              <a:rPr lang="it-IT" baseline="0" dirty="0" smtClean="0"/>
              <a:t> intende rispondere riguardo la gestione della cardiopatia ischemica cronica. </a:t>
            </a:r>
          </a:p>
          <a:p>
            <a:r>
              <a:rPr lang="it-IT" dirty="0" smtClean="0"/>
              <a:t>Un approccio individualizzato ai pazienti con angina stabile, cioè terapia medica ottimale prima di tutto in tutti i pazienti, rivascolarizzazione selettiva solo nei pazienti non responsivi o ad alto rischio, così come raccomandato dalle linee guida, ha un impatto favorevole sulla qualità di vita e sulla prognosi?</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28</a:t>
            </a:fld>
            <a:endParaRPr lang="it-IT" sz="1400" b="0" strike="noStrike" spc="-1">
              <a:latin typeface="Times New Roman"/>
            </a:endParaRPr>
          </a:p>
        </p:txBody>
      </p:sp>
    </p:spTree>
    <p:extLst>
      <p:ext uri="{BB962C8B-B14F-4D97-AF65-F5344CB8AC3E}">
        <p14:creationId xmlns:p14="http://schemas.microsoft.com/office/powerpoint/2010/main" val="1284660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I Cardiologi</a:t>
            </a:r>
            <a:r>
              <a:rPr lang="it-IT" baseline="0" dirty="0" smtClean="0"/>
              <a:t> A.R.C.A. partecipanti allo studio sono stati incoraggiati a reclutare i pazienti fra coloro che si presentavano per una visita elettiva, con lo scopo di selezionare una popolazione più rappresentativa possibile della pratica quotidiana. I pazienti che si presentavano in condizioni di emergenza non sono stati considerati per lo studio.</a:t>
            </a:r>
          </a:p>
          <a:p>
            <a:r>
              <a:rPr lang="it-IT" baseline="0" dirty="0" smtClean="0"/>
              <a:t>Per l’inclusione nello studio dovevano essere soddisfatti tre criteri:</a:t>
            </a:r>
          </a:p>
          <a:p>
            <a:pPr marL="171450" indent="-171450">
              <a:buFontTx/>
              <a:buChar char="-"/>
            </a:pPr>
            <a:r>
              <a:rPr lang="it-IT" baseline="0" dirty="0" smtClean="0"/>
              <a:t>Angina stabile tipica di nuovo riscontro (classi CCS I-III o classe IV stabilizzata da almeno una settimana); oppure angina atipica, purché associata a ischemia documentata con uno stress test non invasivo.</a:t>
            </a:r>
          </a:p>
          <a:p>
            <a:pPr marL="171450" indent="-171450">
              <a:buFontTx/>
              <a:buChar char="-"/>
            </a:pPr>
            <a:r>
              <a:rPr lang="it-IT" baseline="0" dirty="0" smtClean="0"/>
              <a:t>Assenza di controindicazioni a PCI o bypass aortocoronarico.</a:t>
            </a:r>
          </a:p>
          <a:p>
            <a:pPr marL="171450" indent="-171450">
              <a:buFontTx/>
              <a:buChar char="-"/>
            </a:pPr>
            <a:r>
              <a:rPr lang="it-IT" baseline="0" dirty="0" smtClean="0"/>
              <a:t>Firma del consenso informato per partecipare allo studio.</a:t>
            </a:r>
          </a:p>
          <a:p>
            <a:pPr marL="0" indent="0">
              <a:buFontTx/>
              <a:buNone/>
            </a:pPr>
            <a:r>
              <a:rPr lang="it-IT" baseline="0" dirty="0" smtClean="0"/>
              <a:t>Fra i criteri di esclusione devono essere sottolineati una recente sindrome coronarica acuta o una precedente procedura di angioplastica coronarica o bypass.</a:t>
            </a:r>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29</a:t>
            </a:fld>
            <a:endParaRPr lang="it-IT" sz="1400" b="0" strike="noStrike" spc="-1">
              <a:latin typeface="Times New Roman"/>
            </a:endParaRPr>
          </a:p>
        </p:txBody>
      </p:sp>
    </p:spTree>
    <p:extLst>
      <p:ext uri="{BB962C8B-B14F-4D97-AF65-F5344CB8AC3E}">
        <p14:creationId xmlns:p14="http://schemas.microsoft.com/office/powerpoint/2010/main" val="596538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Il disegno dello studio è molto semplice. </a:t>
            </a:r>
          </a:p>
          <a:p>
            <a:r>
              <a:rPr lang="it-IT" sz="1200" b="1" kern="1200" dirty="0" smtClean="0">
                <a:solidFill>
                  <a:schemeClr val="tx1"/>
                </a:solidFill>
                <a:effectLst/>
                <a:latin typeface="+mn-lt"/>
                <a:ea typeface="+mn-ea"/>
                <a:cs typeface="+mn-cs"/>
              </a:rPr>
              <a:t>Visita 1</a:t>
            </a:r>
            <a:r>
              <a:rPr lang="it-IT" sz="1200" kern="1200" dirty="0" smtClean="0">
                <a:solidFill>
                  <a:schemeClr val="tx1"/>
                </a:solidFill>
                <a:effectLst/>
                <a:latin typeface="+mn-lt"/>
                <a:ea typeface="+mn-ea"/>
                <a:cs typeface="+mn-cs"/>
              </a:rPr>
              <a:t>: arruolamento del paziente. Valutazione al basale dei sintomi e qualità di vita mediante Canadian</a:t>
            </a:r>
            <a:r>
              <a:rPr lang="it-IT" sz="1200" kern="1200" baseline="0" dirty="0" smtClean="0">
                <a:solidFill>
                  <a:schemeClr val="tx1"/>
                </a:solidFill>
                <a:effectLst/>
                <a:latin typeface="+mn-lt"/>
                <a:ea typeface="+mn-ea"/>
                <a:cs typeface="+mn-cs"/>
              </a:rPr>
              <a:t> </a:t>
            </a:r>
            <a:r>
              <a:rPr lang="it-IT" sz="1200" kern="1200" baseline="0" dirty="0" err="1" smtClean="0">
                <a:solidFill>
                  <a:schemeClr val="tx1"/>
                </a:solidFill>
                <a:effectLst/>
                <a:latin typeface="+mn-lt"/>
                <a:ea typeface="+mn-ea"/>
                <a:cs typeface="+mn-cs"/>
              </a:rPr>
              <a:t>Cardiovascular</a:t>
            </a:r>
            <a:r>
              <a:rPr lang="it-IT" sz="1200" kern="1200" baseline="0" dirty="0" smtClean="0">
                <a:solidFill>
                  <a:schemeClr val="tx1"/>
                </a:solidFill>
                <a:effectLst/>
                <a:latin typeface="+mn-lt"/>
                <a:ea typeface="+mn-ea"/>
                <a:cs typeface="+mn-cs"/>
              </a:rPr>
              <a:t> Society angina grading e Seattle Angina </a:t>
            </a:r>
            <a:r>
              <a:rPr lang="it-IT" sz="1200" kern="1200" baseline="0" dirty="0" err="1" smtClean="0">
                <a:solidFill>
                  <a:schemeClr val="tx1"/>
                </a:solidFill>
                <a:effectLst/>
                <a:latin typeface="+mn-lt"/>
                <a:ea typeface="+mn-ea"/>
                <a:cs typeface="+mn-cs"/>
              </a:rPr>
              <a:t>Questionnaire</a:t>
            </a:r>
            <a:r>
              <a:rPr lang="it-IT" sz="1200" kern="1200" baseline="0" dirty="0" smtClean="0">
                <a:solidFill>
                  <a:schemeClr val="tx1"/>
                </a:solidFill>
                <a:effectLst/>
                <a:latin typeface="+mn-lt"/>
                <a:ea typeface="+mn-ea"/>
                <a:cs typeface="+mn-cs"/>
              </a:rPr>
              <a:t>. Prescrizione, secondo libera scelta del cardiologo, della terapia medica ottimale. </a:t>
            </a:r>
            <a:r>
              <a:rPr lang="it-IT" sz="1200" kern="1200" dirty="0" smtClean="0">
                <a:solidFill>
                  <a:schemeClr val="tx1"/>
                </a:solidFill>
                <a:effectLst/>
                <a:latin typeface="+mn-lt"/>
                <a:ea typeface="+mn-ea"/>
                <a:cs typeface="+mn-cs"/>
              </a:rPr>
              <a:t>Un mese di terapia medica ottimale.</a:t>
            </a:r>
            <a:r>
              <a:rPr lang="it-IT" sz="1200" kern="1200" baseline="0" dirty="0" smtClean="0">
                <a:solidFill>
                  <a:schemeClr val="tx1"/>
                </a:solidFill>
                <a:effectLst/>
                <a:latin typeface="+mn-lt"/>
                <a:ea typeface="+mn-ea"/>
                <a:cs typeface="+mn-cs"/>
              </a:rPr>
              <a:t> </a:t>
            </a:r>
          </a:p>
          <a:p>
            <a:r>
              <a:rPr lang="it-IT" sz="1200" b="0" kern="1200" dirty="0" smtClean="0">
                <a:solidFill>
                  <a:schemeClr val="tx1"/>
                </a:solidFill>
                <a:effectLst/>
                <a:latin typeface="+mn-lt"/>
                <a:ea typeface="+mn-ea"/>
                <a:cs typeface="+mn-cs"/>
              </a:rPr>
              <a:t>V</a:t>
            </a:r>
            <a:r>
              <a:rPr lang="it-IT" sz="1200" b="1" kern="1200" dirty="0" smtClean="0">
                <a:solidFill>
                  <a:schemeClr val="tx1"/>
                </a:solidFill>
                <a:effectLst/>
                <a:latin typeface="+mn-lt"/>
                <a:ea typeface="+mn-ea"/>
                <a:cs typeface="+mn-cs"/>
              </a:rPr>
              <a:t>isita 2</a:t>
            </a:r>
            <a:r>
              <a:rPr lang="it-IT" sz="1200" b="0" kern="1200" dirty="0" smtClean="0">
                <a:solidFill>
                  <a:schemeClr val="tx1"/>
                </a:solidFill>
                <a:effectLst/>
                <a:latin typeface="+mn-lt"/>
                <a:ea typeface="+mn-ea"/>
                <a:cs typeface="+mn-cs"/>
              </a:rPr>
              <a:t>:</a:t>
            </a:r>
            <a:r>
              <a:rPr lang="it-IT" sz="1200" b="0" kern="1200" baseline="0" dirty="0" smtClean="0">
                <a:solidFill>
                  <a:schemeClr val="tx1"/>
                </a:solidFill>
                <a:effectLst/>
                <a:latin typeface="+mn-lt"/>
                <a:ea typeface="+mn-ea"/>
                <a:cs typeface="+mn-cs"/>
              </a:rPr>
              <a:t> dopo 1 mese di OMT il cardiologo, in accordo con il paziente, era chiamato a decidere,</a:t>
            </a:r>
            <a:r>
              <a:rPr lang="it-IT" sz="1200" kern="1200" dirty="0" smtClean="0">
                <a:solidFill>
                  <a:schemeClr val="tx1"/>
                </a:solidFill>
                <a:effectLst/>
                <a:latin typeface="+mn-lt"/>
                <a:ea typeface="+mn-ea"/>
                <a:cs typeface="+mn-cs"/>
              </a:rPr>
              <a:t> sulla base della risposta al trattamento e del profilo di rischio, se continuare la terapia medica o indirizzare il paziente a coronarografia e a rivascolarizzazione. In occasione della visita 2 (e successivamente anche in occasione della visita 3 e 4), la sintomatologia è stata stimata anche mediante una scala di autovalutazione. In ogni momento dello studio, ma in particolare prima di decidere se indirizzare il paziente alla strategia invasiva o conservarlo in terapia medica, il cardiologo aveva ampia libertà di eseguire i test non invasivi che riteneva necessari. In occasione della visita 2 venivano inoltre registrati l’aderenza alla terapia e gli eventuali </a:t>
            </a:r>
            <a:r>
              <a:rPr lang="it-IT" sz="1200" kern="1200" dirty="0" err="1" smtClean="0">
                <a:solidFill>
                  <a:schemeClr val="tx1"/>
                </a:solidFill>
                <a:effectLst/>
                <a:latin typeface="+mn-lt"/>
                <a:ea typeface="+mn-ea"/>
                <a:cs typeface="+mn-cs"/>
              </a:rPr>
              <a:t>MACEs</a:t>
            </a:r>
            <a:r>
              <a:rPr lang="it-IT" sz="1200" kern="1200" dirty="0" smtClean="0">
                <a:solidFill>
                  <a:schemeClr val="tx1"/>
                </a:solidFill>
                <a:effectLst/>
                <a:latin typeface="+mn-lt"/>
                <a:ea typeface="+mn-ea"/>
                <a:cs typeface="+mn-cs"/>
              </a:rPr>
              <a:t>.</a:t>
            </a:r>
          </a:p>
          <a:p>
            <a:r>
              <a:rPr lang="it-IT" sz="1200" b="1" kern="1200" dirty="0" smtClean="0">
                <a:solidFill>
                  <a:schemeClr val="tx1"/>
                </a:solidFill>
                <a:effectLst/>
                <a:latin typeface="+mn-lt"/>
                <a:ea typeface="+mn-ea"/>
                <a:cs typeface="+mn-cs"/>
              </a:rPr>
              <a:t>Visita 3 </a:t>
            </a:r>
            <a:r>
              <a:rPr lang="it-IT" sz="1200" kern="1200" dirty="0" smtClean="0">
                <a:solidFill>
                  <a:schemeClr val="tx1"/>
                </a:solidFill>
                <a:effectLst/>
                <a:latin typeface="+mn-lt"/>
                <a:ea typeface="+mn-ea"/>
                <a:cs typeface="+mn-cs"/>
              </a:rPr>
              <a:t>(4 mesi): valutazione dell’aderenza alla terapia; valutazione dei sintomi e della qualità di vita mediante CCS, SAQ-7, angina self-</a:t>
            </a:r>
            <a:r>
              <a:rPr lang="it-IT" sz="1200" kern="1200" dirty="0" err="1" smtClean="0">
                <a:solidFill>
                  <a:schemeClr val="tx1"/>
                </a:solidFill>
                <a:effectLst/>
                <a:latin typeface="+mn-lt"/>
                <a:ea typeface="+mn-ea"/>
                <a:cs typeface="+mn-cs"/>
              </a:rPr>
              <a:t>assessment</a:t>
            </a:r>
            <a:r>
              <a:rPr lang="it-IT" sz="1200" kern="1200" dirty="0" smtClean="0">
                <a:solidFill>
                  <a:schemeClr val="tx1"/>
                </a:solidFill>
                <a:effectLst/>
                <a:latin typeface="+mn-lt"/>
                <a:ea typeface="+mn-ea"/>
                <a:cs typeface="+mn-cs"/>
              </a:rPr>
              <a:t>; valutazione dei </a:t>
            </a:r>
            <a:r>
              <a:rPr lang="it-IT" sz="1200" kern="1200" dirty="0" err="1" smtClean="0">
                <a:solidFill>
                  <a:schemeClr val="tx1"/>
                </a:solidFill>
                <a:effectLst/>
                <a:latin typeface="+mn-lt"/>
                <a:ea typeface="+mn-ea"/>
                <a:cs typeface="+mn-cs"/>
              </a:rPr>
              <a:t>MACEs</a:t>
            </a:r>
            <a:r>
              <a:rPr lang="it-IT"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Visita 4 </a:t>
            </a:r>
            <a:r>
              <a:rPr lang="it-IT" sz="1200" kern="1200" dirty="0" smtClean="0">
                <a:solidFill>
                  <a:schemeClr val="tx1"/>
                </a:solidFill>
                <a:effectLst/>
                <a:latin typeface="+mn-lt"/>
                <a:ea typeface="+mn-ea"/>
                <a:cs typeface="+mn-cs"/>
              </a:rPr>
              <a:t>(1 anno): valutazione dell’aderenza alla terapia; valutazione dei sintomi e della qualità di vita mediante CCS, SAQ-7, angina self-</a:t>
            </a:r>
            <a:r>
              <a:rPr lang="it-IT" sz="1200" kern="1200" dirty="0" err="1" smtClean="0">
                <a:solidFill>
                  <a:schemeClr val="tx1"/>
                </a:solidFill>
                <a:effectLst/>
                <a:latin typeface="+mn-lt"/>
                <a:ea typeface="+mn-ea"/>
                <a:cs typeface="+mn-cs"/>
              </a:rPr>
              <a:t>assessment</a:t>
            </a:r>
            <a:r>
              <a:rPr lang="it-IT" sz="1200" kern="1200" dirty="0" smtClean="0">
                <a:solidFill>
                  <a:schemeClr val="tx1"/>
                </a:solidFill>
                <a:effectLst/>
                <a:latin typeface="+mn-lt"/>
                <a:ea typeface="+mn-ea"/>
                <a:cs typeface="+mn-cs"/>
              </a:rPr>
              <a:t>; valutazione dei </a:t>
            </a:r>
            <a:r>
              <a:rPr lang="it-IT" sz="1200" kern="1200" dirty="0" err="1" smtClean="0">
                <a:solidFill>
                  <a:schemeClr val="tx1"/>
                </a:solidFill>
                <a:effectLst/>
                <a:latin typeface="+mn-lt"/>
                <a:ea typeface="+mn-ea"/>
                <a:cs typeface="+mn-cs"/>
              </a:rPr>
              <a:t>MACEs</a:t>
            </a:r>
            <a:r>
              <a:rPr lang="it-IT" sz="1200" kern="1200" dirty="0" smtClean="0">
                <a:solidFill>
                  <a:schemeClr val="tx1"/>
                </a:solidFill>
                <a:effectLst/>
                <a:latin typeface="+mn-lt"/>
                <a:ea typeface="+mn-ea"/>
                <a:cs typeface="+mn-cs"/>
              </a:rPr>
              <a:t>.</a:t>
            </a:r>
          </a:p>
          <a:p>
            <a:r>
              <a:rPr lang="it-IT" sz="1200" kern="1200" dirty="0" smtClean="0">
                <a:solidFill>
                  <a:schemeClr val="tx1"/>
                </a:solidFill>
                <a:effectLst/>
                <a:latin typeface="+mn-lt"/>
                <a:ea typeface="+mn-ea"/>
                <a:cs typeface="+mn-cs"/>
              </a:rPr>
              <a:t>NOTA: il riferimento del paziente alla strategia invasiva poteva essere deciso in ogni momento dello studio, anche se era raccomandato almeno</a:t>
            </a:r>
            <a:r>
              <a:rPr lang="it-IT" sz="1200" kern="1200" baseline="0" dirty="0" smtClean="0">
                <a:solidFill>
                  <a:schemeClr val="tx1"/>
                </a:solidFill>
                <a:effectLst/>
                <a:latin typeface="+mn-lt"/>
                <a:ea typeface="+mn-ea"/>
                <a:cs typeface="+mn-cs"/>
              </a:rPr>
              <a:t> 1 mese di OMT prima di tale decisione.</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30</a:t>
            </a:fld>
            <a:endParaRPr lang="it-IT" sz="1400" b="0" strike="noStrike" spc="-1">
              <a:latin typeface="Times New Roman"/>
            </a:endParaRPr>
          </a:p>
        </p:txBody>
      </p:sp>
    </p:spTree>
    <p:extLst>
      <p:ext uri="{BB962C8B-B14F-4D97-AF65-F5344CB8AC3E}">
        <p14:creationId xmlns:p14="http://schemas.microsoft.com/office/powerpoint/2010/main" val="3571507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Per la valutazione dei sintomi e della qualità di vita, nello studio ARCA </a:t>
            </a:r>
            <a:r>
              <a:rPr lang="it-IT" dirty="0" err="1" smtClean="0"/>
              <a:t>Registry</a:t>
            </a:r>
            <a:r>
              <a:rPr lang="it-IT" dirty="0" smtClean="0"/>
              <a:t> sono stati utilizzati:</a:t>
            </a:r>
          </a:p>
          <a:p>
            <a:pPr marL="171450" indent="-171450">
              <a:buFontTx/>
              <a:buChar char="-"/>
            </a:pPr>
            <a:r>
              <a:rPr lang="it-IT" dirty="0" smtClean="0"/>
              <a:t>La classificazione Canadian </a:t>
            </a:r>
            <a:r>
              <a:rPr lang="it-IT" dirty="0" err="1" smtClean="0"/>
              <a:t>Cardiovascular</a:t>
            </a:r>
            <a:r>
              <a:rPr lang="it-IT" baseline="0" dirty="0" smtClean="0"/>
              <a:t> Society angina grading.</a:t>
            </a:r>
          </a:p>
          <a:p>
            <a:pPr marL="171450" indent="-171450">
              <a:buFontTx/>
              <a:buChar char="-"/>
            </a:pPr>
            <a:r>
              <a:rPr lang="it-IT" baseline="0" dirty="0" smtClean="0"/>
              <a:t>Il Seattle Angina </a:t>
            </a:r>
            <a:r>
              <a:rPr lang="it-IT" baseline="0" dirty="0" err="1" smtClean="0"/>
              <a:t>Questionnaire</a:t>
            </a:r>
            <a:r>
              <a:rPr lang="it-IT" baseline="0" dirty="0" smtClean="0"/>
              <a:t> </a:t>
            </a:r>
            <a:r>
              <a:rPr lang="it-IT" baseline="0" dirty="0" err="1" smtClean="0"/>
              <a:t>shortened</a:t>
            </a:r>
            <a:r>
              <a:rPr lang="it-IT" baseline="0" dirty="0" smtClean="0"/>
              <a:t> </a:t>
            </a:r>
            <a:r>
              <a:rPr lang="it-IT" baseline="0" dirty="0" err="1" smtClean="0"/>
              <a:t>version</a:t>
            </a:r>
            <a:r>
              <a:rPr lang="it-IT" baseline="0" dirty="0" smtClean="0"/>
              <a:t> (di cui è stato utilizzato il </a:t>
            </a:r>
            <a:r>
              <a:rPr lang="it-IT" baseline="0" dirty="0" err="1" smtClean="0"/>
              <a:t>summary</a:t>
            </a:r>
            <a:r>
              <a:rPr lang="it-IT" baseline="0" dirty="0" smtClean="0"/>
              <a:t> score).</a:t>
            </a:r>
          </a:p>
          <a:p>
            <a:pPr marL="171450" indent="-171450">
              <a:buFontTx/>
              <a:buChar char="-"/>
            </a:pPr>
            <a:r>
              <a:rPr lang="it-IT" baseline="0" dirty="0" smtClean="0"/>
              <a:t>Una scala di angina self </a:t>
            </a:r>
            <a:r>
              <a:rPr lang="it-IT" baseline="0" dirty="0" err="1" smtClean="0"/>
              <a:t>assessment</a:t>
            </a:r>
            <a:r>
              <a:rPr lang="it-IT" baseline="0" dirty="0" smtClean="0"/>
              <a:t> che, somministrata ai pazienti, prevedeva 4 possibilità: angina regredita, angina migliorata, angina invariata, angina peggiorata.</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31</a:t>
            </a:fld>
            <a:endParaRPr lang="it-IT" sz="1400" b="0" strike="noStrike" spc="-1">
              <a:latin typeface="Times New Roman"/>
            </a:endParaRPr>
          </a:p>
        </p:txBody>
      </p:sp>
    </p:spTree>
    <p:extLst>
      <p:ext uri="{BB962C8B-B14F-4D97-AF65-F5344CB8AC3E}">
        <p14:creationId xmlns:p14="http://schemas.microsoft.com/office/powerpoint/2010/main" val="47999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gestione della cardiopatia ischemica cronica è ancora oggi profondamente influenzata dal risultati di vecchi trials che </a:t>
            </a:r>
            <a:r>
              <a:rPr lang="it-IT" sz="1200" kern="1200" baseline="0" dirty="0" smtClean="0">
                <a:solidFill>
                  <a:schemeClr val="tx1"/>
                </a:solidFill>
                <a:effectLst/>
                <a:latin typeface="+mn-lt"/>
                <a:ea typeface="+mn-ea"/>
                <a:cs typeface="+mn-cs"/>
              </a:rPr>
              <a:t>risalgono addirittura agli anni 70. </a:t>
            </a:r>
            <a:r>
              <a:rPr lang="it-IT" sz="1200" kern="1200" dirty="0" smtClean="0">
                <a:solidFill>
                  <a:schemeClr val="tx1"/>
                </a:solidFill>
                <a:effectLst/>
                <a:latin typeface="+mn-lt"/>
                <a:ea typeface="+mn-ea"/>
                <a:cs typeface="+mn-cs"/>
              </a:rPr>
              <a:t>CASS, </a:t>
            </a:r>
            <a:r>
              <a:rPr lang="it-IT" sz="1200" kern="1200" dirty="0" err="1" smtClean="0">
                <a:solidFill>
                  <a:schemeClr val="tx1"/>
                </a:solidFill>
                <a:effectLst/>
                <a:latin typeface="+mn-lt"/>
                <a:ea typeface="+mn-ea"/>
                <a:cs typeface="+mn-cs"/>
              </a:rPr>
              <a:t>Veterans</a:t>
            </a:r>
            <a:r>
              <a:rPr lang="it-IT" sz="1200" kern="1200" dirty="0" smtClean="0">
                <a:solidFill>
                  <a:schemeClr val="tx1"/>
                </a:solidFill>
                <a:effectLst/>
                <a:latin typeface="+mn-lt"/>
                <a:ea typeface="+mn-ea"/>
                <a:cs typeface="+mn-cs"/>
              </a:rPr>
              <a:t> Administration, </a:t>
            </a:r>
            <a:r>
              <a:rPr lang="it-IT" sz="1200" kern="1200" dirty="0" err="1" smtClean="0">
                <a:solidFill>
                  <a:schemeClr val="tx1"/>
                </a:solidFill>
                <a:effectLst/>
                <a:latin typeface="+mn-lt"/>
                <a:ea typeface="+mn-ea"/>
                <a:cs typeface="+mn-cs"/>
              </a:rPr>
              <a:t>European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Surgery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Study</a:t>
            </a:r>
            <a:r>
              <a:rPr lang="it-IT" sz="1200" kern="1200" dirty="0" smtClean="0">
                <a:solidFill>
                  <a:schemeClr val="tx1"/>
                </a:solidFill>
                <a:effectLst/>
                <a:latin typeface="+mn-lt"/>
                <a:ea typeface="+mn-ea"/>
                <a:cs typeface="+mn-cs"/>
              </a:rPr>
              <a:t>. Trials che hanno fatto la storia della cardiologia confrontando </a:t>
            </a:r>
            <a:r>
              <a:rPr lang="it-IT" sz="1200" kern="1200" baseline="0" dirty="0" smtClean="0">
                <a:solidFill>
                  <a:schemeClr val="tx1"/>
                </a:solidFill>
                <a:effectLst/>
                <a:latin typeface="+mn-lt"/>
                <a:ea typeface="+mn-ea"/>
                <a:cs typeface="+mn-cs"/>
              </a:rPr>
              <a:t>la terapia medica con il bypass aortocoronarico in pazienti stabili. </a:t>
            </a:r>
            <a:r>
              <a:rPr lang="it-IT" sz="1200" kern="1200" dirty="0" smtClean="0">
                <a:solidFill>
                  <a:schemeClr val="tx1"/>
                </a:solidFill>
                <a:effectLst/>
                <a:latin typeface="+mn-lt"/>
                <a:ea typeface="+mn-ea"/>
                <a:cs typeface="+mn-cs"/>
              </a:rPr>
              <a:t>Risultati oltretutto poco omogenei. Solo l’</a:t>
            </a:r>
            <a:r>
              <a:rPr lang="it-IT" sz="1200" kern="1200" dirty="0" err="1" smtClean="0">
                <a:solidFill>
                  <a:schemeClr val="tx1"/>
                </a:solidFill>
                <a:effectLst/>
                <a:latin typeface="+mn-lt"/>
                <a:ea typeface="+mn-ea"/>
                <a:cs typeface="+mn-cs"/>
              </a:rPr>
              <a:t>European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Surgery</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Study</a:t>
            </a:r>
            <a:r>
              <a:rPr lang="it-IT" sz="1200" kern="1200" dirty="0" smtClean="0">
                <a:solidFill>
                  <a:schemeClr val="tx1"/>
                </a:solidFill>
                <a:effectLst/>
                <a:latin typeface="+mn-lt"/>
                <a:ea typeface="+mn-ea"/>
                <a:cs typeface="+mn-cs"/>
              </a:rPr>
              <a:t> aveva dimostrato nella popolazione generale reclutata (768 pazienti) la netta superiorità del bypass sulla terapia medica, per quanto riguarda la mortalità totale. </a:t>
            </a:r>
            <a:r>
              <a:rPr lang="it-IT" sz="1200" kern="1200" dirty="0" err="1" smtClean="0">
                <a:solidFill>
                  <a:schemeClr val="tx1"/>
                </a:solidFill>
                <a:effectLst/>
                <a:latin typeface="+mn-lt"/>
                <a:ea typeface="+mn-ea"/>
                <a:cs typeface="+mn-cs"/>
              </a:rPr>
              <a:t>Veterans</a:t>
            </a:r>
            <a:r>
              <a:rPr lang="it-IT" sz="1200" kern="1200" dirty="0" smtClean="0">
                <a:solidFill>
                  <a:schemeClr val="tx1"/>
                </a:solidFill>
                <a:effectLst/>
                <a:latin typeface="+mn-lt"/>
                <a:ea typeface="+mn-ea"/>
                <a:cs typeface="+mn-cs"/>
              </a:rPr>
              <a:t> Administration, CASS e 4 studi più piccoli non avevano evidenziato differenze in termini di mortalità totale fra terapia medica e rivascolarizzazione chirurgica.</a:t>
            </a:r>
          </a:p>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a:t>
            </a:fld>
            <a:endParaRPr lang="it-IT" sz="1400" b="0" strike="noStrike" spc="-1">
              <a:latin typeface="Times New Roman"/>
            </a:endParaRPr>
          </a:p>
        </p:txBody>
      </p:sp>
    </p:spTree>
    <p:extLst>
      <p:ext uri="{BB962C8B-B14F-4D97-AF65-F5344CB8AC3E}">
        <p14:creationId xmlns:p14="http://schemas.microsoft.com/office/powerpoint/2010/main" val="3603713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Nello studio ARCA </a:t>
            </a:r>
            <a:r>
              <a:rPr lang="it-IT" dirty="0" err="1" smtClean="0"/>
              <a:t>Registry</a:t>
            </a:r>
            <a:r>
              <a:rPr lang="it-IT" dirty="0" smtClean="0"/>
              <a:t>, ogni ricercatore è stato sensibilizzato alla prescrizione a</a:t>
            </a:r>
            <a:r>
              <a:rPr lang="it-IT" baseline="0" dirty="0" smtClean="0"/>
              <a:t> ciascun</a:t>
            </a:r>
            <a:r>
              <a:rPr lang="it-IT" dirty="0" smtClean="0"/>
              <a:t> paziente di una terapia medica ottimale consistente,</a:t>
            </a:r>
            <a:r>
              <a:rPr lang="it-IT" baseline="0" dirty="0" smtClean="0"/>
              <a:t> in accordo con le linee guida internazionali, in un complesso intervento volto a:</a:t>
            </a:r>
          </a:p>
          <a:p>
            <a:pPr marL="171450" indent="-171450">
              <a:buFontTx/>
              <a:buChar char="-"/>
            </a:pPr>
            <a:r>
              <a:rPr lang="it-IT" baseline="0" dirty="0" smtClean="0"/>
              <a:t>Modifica degli stili di vita non corretti.</a:t>
            </a:r>
          </a:p>
          <a:p>
            <a:pPr marL="171450" indent="-171450">
              <a:buFontTx/>
              <a:buChar char="-"/>
            </a:pPr>
            <a:r>
              <a:rPr lang="it-IT" baseline="0" dirty="0" smtClean="0"/>
              <a:t>Controllo dei fattori di rischio.</a:t>
            </a:r>
          </a:p>
          <a:p>
            <a:pPr marL="171450" indent="-171450">
              <a:buFontTx/>
              <a:buChar char="-"/>
            </a:pPr>
            <a:r>
              <a:rPr lang="it-IT" baseline="0" dirty="0" smtClean="0"/>
              <a:t>Aderenza ad una terapia </a:t>
            </a:r>
            <a:r>
              <a:rPr lang="it-IT" baseline="0" dirty="0" err="1" smtClean="0"/>
              <a:t>poliifarmacologica</a:t>
            </a:r>
            <a:r>
              <a:rPr lang="it-IT" baseline="0" dirty="0" smtClean="0"/>
              <a:t>:</a:t>
            </a:r>
          </a:p>
          <a:p>
            <a:pPr marL="628650" lvl="1" indent="-171450">
              <a:buFontTx/>
              <a:buChar char="-"/>
            </a:pPr>
            <a:r>
              <a:rPr lang="it-IT" baseline="0" dirty="0" smtClean="0"/>
              <a:t>Almeno un agente antianginoso associato a:</a:t>
            </a:r>
          </a:p>
          <a:p>
            <a:pPr marL="628650" lvl="1" indent="-171450">
              <a:buFontTx/>
              <a:buChar char="-"/>
            </a:pPr>
            <a:r>
              <a:rPr lang="it-IT" baseline="0" dirty="0" smtClean="0"/>
              <a:t>Aspirina o un inibitore P2Y12</a:t>
            </a:r>
          </a:p>
          <a:p>
            <a:pPr marL="628650" lvl="1" indent="-171450">
              <a:buFontTx/>
              <a:buChar char="-"/>
            </a:pPr>
            <a:r>
              <a:rPr lang="it-IT" baseline="0" dirty="0" smtClean="0"/>
              <a:t>Statine</a:t>
            </a:r>
          </a:p>
          <a:p>
            <a:pPr marL="628650" lvl="1" indent="-171450">
              <a:buFontTx/>
              <a:buChar char="-"/>
            </a:pPr>
            <a:r>
              <a:rPr lang="it-IT" baseline="0" dirty="0" smtClean="0"/>
              <a:t>ACE-inibitori o </a:t>
            </a:r>
            <a:r>
              <a:rPr lang="it-IT" baseline="0" dirty="0" err="1" smtClean="0"/>
              <a:t>sartani</a:t>
            </a:r>
            <a:r>
              <a:rPr lang="it-IT" baseline="0" dirty="0" smtClean="0"/>
              <a:t>.</a:t>
            </a:r>
          </a:p>
          <a:p>
            <a:pPr marL="171450" indent="-171450">
              <a:buFontTx/>
              <a:buChar char="-"/>
            </a:pP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32</a:t>
            </a:fld>
            <a:endParaRPr lang="it-IT" sz="1400" b="0" strike="noStrike" spc="-1">
              <a:latin typeface="Times New Roman"/>
            </a:endParaRPr>
          </a:p>
        </p:txBody>
      </p:sp>
    </p:spTree>
    <p:extLst>
      <p:ext uri="{BB962C8B-B14F-4D97-AF65-F5344CB8AC3E}">
        <p14:creationId xmlns:p14="http://schemas.microsoft.com/office/powerpoint/2010/main" val="479993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Da Ottobre 2017 a Dicembre 2019, 833 pazienti sono stati arruolati nello studio e hanno completato 1 anno di follow-up.</a:t>
            </a:r>
          </a:p>
          <a:p>
            <a:r>
              <a:rPr lang="it-IT" dirty="0" smtClean="0"/>
              <a:t>Caratteristiche della popolazione. </a:t>
            </a:r>
          </a:p>
          <a:p>
            <a:r>
              <a:rPr lang="it-IT" dirty="0" smtClean="0"/>
              <a:t>Età media 66.9 anni. 56% maschi. 44% femmine.</a:t>
            </a:r>
          </a:p>
          <a:p>
            <a:r>
              <a:rPr lang="it-IT" dirty="0" smtClean="0"/>
              <a:t>Da notare:</a:t>
            </a:r>
          </a:p>
          <a:p>
            <a:pPr marL="171450" indent="-171450">
              <a:buFontTx/>
              <a:buChar char="-"/>
            </a:pPr>
            <a:r>
              <a:rPr lang="it-IT" dirty="0" smtClean="0"/>
              <a:t>Nella stragrande maggioranza si trattava di pazienti</a:t>
            </a:r>
            <a:r>
              <a:rPr lang="it-IT" baseline="0" dirty="0" smtClean="0"/>
              <a:t> con angina di nuovo riscontro. Solo il 13.6% aveva una storia nota di cardiopatia ischemica o di pregresso infarto.</a:t>
            </a:r>
          </a:p>
          <a:p>
            <a:pPr marL="171450" indent="-171450">
              <a:buFontTx/>
              <a:buChar char="-"/>
            </a:pPr>
            <a:r>
              <a:rPr lang="it-IT" baseline="0" dirty="0" smtClean="0"/>
              <a:t>Le caratteristiche cliniche, le </a:t>
            </a:r>
            <a:r>
              <a:rPr lang="it-IT" baseline="0" dirty="0" err="1" smtClean="0"/>
              <a:t>comorbidità</a:t>
            </a:r>
            <a:r>
              <a:rPr lang="it-IT" baseline="0" dirty="0" smtClean="0"/>
              <a:t> e i fattori di rischio sono ben bilanciati nel gruppo medico e nel gruppo invasivo. Solo l’ipercolesterolemia prevaleva nei pazienti che sarebbero stati avviati alla strategia invasiva.</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33</a:t>
            </a:fld>
            <a:endParaRPr lang="it-IT" sz="1400" b="0" strike="noStrike" spc="-1">
              <a:latin typeface="Times New Roman"/>
            </a:endParaRPr>
          </a:p>
        </p:txBody>
      </p:sp>
    </p:spTree>
    <p:extLst>
      <p:ext uri="{BB962C8B-B14F-4D97-AF65-F5344CB8AC3E}">
        <p14:creationId xmlns:p14="http://schemas.microsoft.com/office/powerpoint/2010/main" val="2948486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Caratteristiche dell’angina all’arruolamento.</a:t>
            </a:r>
          </a:p>
          <a:p>
            <a:r>
              <a:rPr lang="it-IT" dirty="0" smtClean="0"/>
              <a:t>Il</a:t>
            </a:r>
            <a:r>
              <a:rPr lang="it-IT" baseline="0" dirty="0" smtClean="0"/>
              <a:t> 75% dei pazienti aveva angina tipica, prevalentemente da sforzo, a soglia fissa o variabile. Il 15% angina mista. Pochi pazienti angina esclusivamente a riposo.</a:t>
            </a:r>
          </a:p>
          <a:p>
            <a:r>
              <a:rPr lang="it-IT" baseline="0" dirty="0" smtClean="0"/>
              <a:t>Solo un quarto della popolazione aveva angina atipica associata ad evidenza di ischemia.</a:t>
            </a:r>
          </a:p>
          <a:p>
            <a:r>
              <a:rPr lang="it-IT" baseline="0" dirty="0" smtClean="0"/>
              <a:t>La presentazione con angina tipica prevaleva nei pazienti avviati alla strategia invasiva. La presentazione con angina atipica prevaleva nei pazienti mantenuti in terapia medica</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34</a:t>
            </a:fld>
            <a:endParaRPr lang="it-IT" sz="1400" b="0" strike="noStrike" spc="-1">
              <a:latin typeface="Times New Roman"/>
            </a:endParaRPr>
          </a:p>
        </p:txBody>
      </p:sp>
    </p:spTree>
    <p:extLst>
      <p:ext uri="{BB962C8B-B14F-4D97-AF65-F5344CB8AC3E}">
        <p14:creationId xmlns:p14="http://schemas.microsoft.com/office/powerpoint/2010/main" val="2948486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Uno</a:t>
            </a:r>
            <a:r>
              <a:rPr lang="it-IT" baseline="0" dirty="0" smtClean="0"/>
              <a:t> dei motivi fondamentali  dei buoni risultati ottenuti in termini di </a:t>
            </a:r>
            <a:r>
              <a:rPr lang="it-IT" baseline="0" dirty="0" err="1" smtClean="0"/>
              <a:t>outcome</a:t>
            </a:r>
            <a:r>
              <a:rPr lang="it-IT" baseline="0" dirty="0" smtClean="0"/>
              <a:t> nella popolazione ARCA </a:t>
            </a:r>
            <a:r>
              <a:rPr lang="it-IT" baseline="0" dirty="0" err="1" smtClean="0"/>
              <a:t>Registry</a:t>
            </a:r>
            <a:r>
              <a:rPr lang="it-IT" baseline="0" dirty="0" smtClean="0"/>
              <a:t> è la terapia farmacologica prescritta ai pazienti all’ingresso nello studio e scrupolosamente verificata ed incoraggiata dai cardiologi ad ogni visita di controllo. La riprova di questo ottimo lavoro è l’aderenza alla terapia, estremamente elevata nel corso dell’intera durata dello studio. L’aderenza è stata definita come assunzione effettiva da parte del paziente di oltre l’80% delle dosi prescritte. Nel corso dello studio è stata verificata un’aderenza del 97% al 1° mese, 96% a 4 mesi e 93% a 12 mesi.</a:t>
            </a:r>
          </a:p>
          <a:p>
            <a:r>
              <a:rPr lang="it-IT" baseline="0" dirty="0" smtClean="0"/>
              <a:t>Il 71% dei pazienti faceva bloccanti del RAAS. Il 94% aspirina o </a:t>
            </a:r>
            <a:r>
              <a:rPr lang="it-IT" baseline="0" dirty="0" err="1" smtClean="0"/>
              <a:t>clopidogrel</a:t>
            </a:r>
            <a:r>
              <a:rPr lang="it-IT" baseline="0" dirty="0" smtClean="0"/>
              <a:t>. L’80% statine. Fra gli antianginosi al primo posto i betabloccanti (64%), seguiti dagli antianginosi metabolici (37%) e calcioantagonisti (16%). Pochi pazienti hanno ricevuto nitrati long-</a:t>
            </a:r>
            <a:r>
              <a:rPr lang="it-IT" baseline="0" dirty="0" err="1" smtClean="0"/>
              <a:t>acting</a:t>
            </a:r>
            <a:r>
              <a:rPr lang="it-IT" baseline="0" dirty="0" smtClean="0"/>
              <a:t>. </a:t>
            </a:r>
          </a:p>
          <a:p>
            <a:r>
              <a:rPr lang="it-IT" baseline="0" dirty="0" smtClean="0"/>
              <a:t>L’unico dato differenziale fra i due gruppi è stato l’utilizzo più frequente degli antianginosi metabolici nel gruppo medico.</a:t>
            </a:r>
          </a:p>
          <a:p>
            <a:r>
              <a:rPr lang="it-IT" baseline="0" dirty="0" smtClean="0"/>
              <a:t>La terapia farmacologica impiegata in ARCA </a:t>
            </a:r>
            <a:r>
              <a:rPr lang="it-IT" baseline="0" dirty="0" err="1" smtClean="0"/>
              <a:t>Registry</a:t>
            </a:r>
            <a:r>
              <a:rPr lang="it-IT" baseline="0" dirty="0" smtClean="0"/>
              <a:t> è stata nettamente superiore a quella di famosi registri come il REACH </a:t>
            </a:r>
            <a:r>
              <a:rPr lang="it-IT" baseline="0" dirty="0" err="1" smtClean="0"/>
              <a:t>Registry</a:t>
            </a:r>
            <a:r>
              <a:rPr lang="it-IT" baseline="0" dirty="0" smtClean="0"/>
              <a:t> e lo START </a:t>
            </a:r>
            <a:r>
              <a:rPr lang="it-IT" baseline="0" dirty="0" err="1" smtClean="0"/>
              <a:t>Registry</a:t>
            </a:r>
            <a:r>
              <a:rPr lang="it-IT" baseline="0" dirty="0" smtClean="0"/>
              <a:t> ANMCO.</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35</a:t>
            </a:fld>
            <a:endParaRPr lang="it-IT" sz="1400" b="0" strike="noStrike" spc="-1">
              <a:latin typeface="Times New Roman"/>
            </a:endParaRPr>
          </a:p>
        </p:txBody>
      </p:sp>
    </p:spTree>
    <p:extLst>
      <p:ext uri="{BB962C8B-B14F-4D97-AF65-F5344CB8AC3E}">
        <p14:creationId xmlns:p14="http://schemas.microsoft.com/office/powerpoint/2010/main" val="2948486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Risultati ottenuti sui sintomi</a:t>
            </a:r>
            <a:r>
              <a:rPr lang="it-IT" baseline="0" dirty="0" smtClean="0"/>
              <a:t> con</a:t>
            </a:r>
            <a:r>
              <a:rPr lang="it-IT" dirty="0" smtClean="0"/>
              <a:t> questa</a:t>
            </a:r>
            <a:r>
              <a:rPr lang="it-IT" baseline="0" dirty="0" smtClean="0"/>
              <a:t> strategia</a:t>
            </a:r>
            <a:r>
              <a:rPr lang="it-IT" dirty="0" smtClean="0"/>
              <a:t> di gestione nella popolazione complessiva, </a:t>
            </a:r>
          </a:p>
          <a:p>
            <a:r>
              <a:rPr lang="it-IT" dirty="0" smtClean="0"/>
              <a:t>Severità dell’angina secondo la classificazione Canadian. </a:t>
            </a:r>
          </a:p>
          <a:p>
            <a:r>
              <a:rPr lang="it-IT" dirty="0" smtClean="0"/>
              <a:t>I pazienti ARCA </a:t>
            </a:r>
            <a:r>
              <a:rPr lang="it-IT" dirty="0" err="1" smtClean="0"/>
              <a:t>Registry</a:t>
            </a:r>
            <a:r>
              <a:rPr lang="it-IT" dirty="0" smtClean="0"/>
              <a:t> formano una popolazione realmente rappresentativa della cardiopatia ischemica. All’arruolamento, il</a:t>
            </a:r>
            <a:r>
              <a:rPr lang="it-IT" baseline="0" dirty="0" smtClean="0"/>
              <a:t> 28% era in classe I, il </a:t>
            </a:r>
            <a:r>
              <a:rPr lang="it-IT" dirty="0" smtClean="0"/>
              <a:t>70% era in classe II o III</a:t>
            </a:r>
            <a:r>
              <a:rPr lang="it-IT" baseline="0" dirty="0" smtClean="0"/>
              <a:t>.</a:t>
            </a:r>
            <a:r>
              <a:rPr lang="it-IT" dirty="0" smtClean="0"/>
              <a:t> Non come la</a:t>
            </a:r>
            <a:r>
              <a:rPr lang="it-IT" baseline="0" dirty="0" smtClean="0"/>
              <a:t> popolazione paucisintomatica del</a:t>
            </a:r>
            <a:r>
              <a:rPr lang="it-IT" dirty="0" smtClean="0"/>
              <a:t> trial ISCHEMIA in cui il 92% dei pazienti era in classe i e II</a:t>
            </a:r>
            <a:r>
              <a:rPr lang="it-IT" baseline="0" dirty="0" smtClean="0"/>
              <a:t> e solo il 3% in classe III e IV. </a:t>
            </a:r>
          </a:p>
          <a:p>
            <a:r>
              <a:rPr lang="it-IT" sz="1200" kern="1200" dirty="0" smtClean="0">
                <a:solidFill>
                  <a:schemeClr val="tx1"/>
                </a:solidFill>
                <a:effectLst/>
                <a:latin typeface="+mn-lt"/>
                <a:ea typeface="+mn-ea"/>
                <a:cs typeface="+mn-cs"/>
              </a:rPr>
              <a:t>Secondo il protocollo, tutti i soggetti sono stati inizialmente messi in terapia medica e solo dopo il primo mese sono stati indirizzati selettivamente a coronarografia e a eventuale  rivascolarizzazione. Durante il</a:t>
            </a:r>
            <a:r>
              <a:rPr lang="it-IT" sz="1200" kern="1200" baseline="0" dirty="0" smtClean="0">
                <a:solidFill>
                  <a:schemeClr val="tx1"/>
                </a:solidFill>
                <a:effectLst/>
                <a:latin typeface="+mn-lt"/>
                <a:ea typeface="+mn-ea"/>
                <a:cs typeface="+mn-cs"/>
              </a:rPr>
              <a:t> periodo di studio sono progressivamente aumentati i soggetti in classe I (colonne verdi) e si sono progressivamente ridotti i pazienti in classe II e III (colonne celesti e gialle).</a:t>
            </a:r>
            <a:endParaRPr lang="it-IT" baseline="0" dirty="0" smtClean="0"/>
          </a:p>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36</a:t>
            </a:fld>
            <a:endParaRPr lang="it-IT" sz="1400" b="0" strike="noStrike" spc="-1">
              <a:latin typeface="Times New Roman"/>
            </a:endParaRPr>
          </a:p>
        </p:txBody>
      </p:sp>
    </p:spTree>
    <p:extLst>
      <p:ext uri="{BB962C8B-B14F-4D97-AF65-F5344CB8AC3E}">
        <p14:creationId xmlns:p14="http://schemas.microsoft.com/office/powerpoint/2010/main" val="385453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Andamento dei sintomi secondo</a:t>
            </a:r>
            <a:r>
              <a:rPr lang="it-IT" baseline="0" dirty="0" smtClean="0"/>
              <a:t> la scala di autovalutazione.</a:t>
            </a:r>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L’angina è progressivamente migliorata durante il </a:t>
            </a:r>
            <a:r>
              <a:rPr lang="it-IT" sz="1200" kern="1200" dirty="0" err="1" smtClean="0">
                <a:solidFill>
                  <a:schemeClr val="tx1"/>
                </a:solidFill>
                <a:effectLst/>
                <a:latin typeface="+mn-lt"/>
                <a:ea typeface="+mn-ea"/>
                <a:cs typeface="+mn-cs"/>
              </a:rPr>
              <a:t>follow</a:t>
            </a:r>
            <a:r>
              <a:rPr lang="it-IT" sz="1200" kern="1200" dirty="0" smtClean="0">
                <a:solidFill>
                  <a:schemeClr val="tx1"/>
                </a:solidFill>
                <a:effectLst/>
                <a:latin typeface="+mn-lt"/>
                <a:ea typeface="+mn-ea"/>
                <a:cs typeface="+mn-cs"/>
              </a:rPr>
              <a:t> up, in virtù della terapia medica e della rivascolarizzazione. Le colonne verdi indicano la percentuale di pazienti che progressivamente diventano asintomatici. Parallelamente si è ridotta durante il </a:t>
            </a:r>
            <a:r>
              <a:rPr lang="it-IT" sz="1200" kern="1200" dirty="0" err="1" smtClean="0">
                <a:solidFill>
                  <a:schemeClr val="tx1"/>
                </a:solidFill>
                <a:effectLst/>
                <a:latin typeface="+mn-lt"/>
                <a:ea typeface="+mn-ea"/>
                <a:cs typeface="+mn-cs"/>
              </a:rPr>
              <a:t>follow</a:t>
            </a:r>
            <a:r>
              <a:rPr lang="it-IT" sz="1200" kern="1200" dirty="0" smtClean="0">
                <a:solidFill>
                  <a:schemeClr val="tx1"/>
                </a:solidFill>
                <a:effectLst/>
                <a:latin typeface="+mn-lt"/>
                <a:ea typeface="+mn-ea"/>
                <a:cs typeface="+mn-cs"/>
              </a:rPr>
              <a:t> up la percentuale di soggetti non </a:t>
            </a:r>
            <a:r>
              <a:rPr lang="it-IT" sz="1200" kern="1200" dirty="0" err="1" smtClean="0">
                <a:solidFill>
                  <a:schemeClr val="tx1"/>
                </a:solidFill>
                <a:effectLst/>
                <a:latin typeface="+mn-lt"/>
                <a:ea typeface="+mn-ea"/>
                <a:cs typeface="+mn-cs"/>
              </a:rPr>
              <a:t>responders</a:t>
            </a:r>
            <a:r>
              <a:rPr lang="it-IT" sz="1200" kern="1200" dirty="0" smtClean="0">
                <a:solidFill>
                  <a:schemeClr val="tx1"/>
                </a:solidFill>
                <a:effectLst/>
                <a:latin typeface="+mn-lt"/>
                <a:ea typeface="+mn-ea"/>
                <a:cs typeface="+mn-cs"/>
              </a:rPr>
              <a:t> alla terapia, le colonne gialle. E’ da sottolineare che dopo 1 mese di terapia quasi il 50% dei pazienti presentava sintomi migliorati o regrediti per effetto esclusivo della terapia medica, in quanto bypass o angioplastica sono stati eseguiti dopo il primo mese.</a:t>
            </a:r>
            <a:r>
              <a:rPr lang="it-IT" sz="1200" kern="1200" baseline="0" dirty="0" smtClean="0">
                <a:solidFill>
                  <a:schemeClr val="tx1"/>
                </a:solidFill>
                <a:effectLst/>
                <a:latin typeface="+mn-lt"/>
                <a:ea typeface="+mn-ea"/>
                <a:cs typeface="+mn-cs"/>
              </a:rPr>
              <a:t> </a:t>
            </a:r>
          </a:p>
          <a:p>
            <a:r>
              <a:rPr lang="it-IT" sz="1200" kern="1200" baseline="0" dirty="0" smtClean="0">
                <a:solidFill>
                  <a:schemeClr val="tx1"/>
                </a:solidFill>
                <a:effectLst/>
                <a:latin typeface="+mn-lt"/>
                <a:ea typeface="+mn-ea"/>
                <a:cs typeface="+mn-cs"/>
              </a:rPr>
              <a:t>Altro dato da sottolineare, in questo caso negativo. Il 28.5% di pazienti veramente resistenti ad 1 anno (angina invariata o peggiorata), nonostante le migliori strategie terapeutiche. Questo dato, la resistenza dei sintomi alle strategie terapeutiche, è costantemente segnalato in letteratura, sia per la terapia medica, che per le strategie interventistiche ed è sostenuto da una molteplicità di cause, di cui la principale è probabilmente la mancata identificazione e trattamento dei meccanismi alla base della sindrome ischemica nel singolo paziente.</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37</a:t>
            </a:fld>
            <a:endParaRPr lang="it-IT" sz="1400" b="0" strike="noStrike" spc="-1">
              <a:latin typeface="Times New Roman"/>
            </a:endParaRPr>
          </a:p>
        </p:txBody>
      </p:sp>
    </p:spTree>
    <p:extLst>
      <p:ext uri="{BB962C8B-B14F-4D97-AF65-F5344CB8AC3E}">
        <p14:creationId xmlns:p14="http://schemas.microsoft.com/office/powerpoint/2010/main" val="2469912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Allo stesso modo, il punteggio del Seattle Angina </a:t>
            </a:r>
            <a:r>
              <a:rPr lang="it-IT" sz="1200" kern="1200" dirty="0" err="1" smtClean="0">
                <a:solidFill>
                  <a:schemeClr val="tx1"/>
                </a:solidFill>
                <a:effectLst/>
                <a:latin typeface="+mn-lt"/>
                <a:ea typeface="+mn-ea"/>
                <a:cs typeface="+mn-cs"/>
              </a:rPr>
              <a:t>Questionnaire</a:t>
            </a:r>
            <a:r>
              <a:rPr lang="it-IT" sz="1200" kern="1200" dirty="0" smtClean="0">
                <a:solidFill>
                  <a:schemeClr val="tx1"/>
                </a:solidFill>
                <a:effectLst/>
                <a:latin typeface="+mn-lt"/>
                <a:ea typeface="+mn-ea"/>
                <a:cs typeface="+mn-cs"/>
              </a:rPr>
              <a:t>, il </a:t>
            </a:r>
            <a:r>
              <a:rPr lang="it-IT" sz="1200" kern="1200" dirty="0" err="1" smtClean="0">
                <a:solidFill>
                  <a:schemeClr val="tx1"/>
                </a:solidFill>
                <a:effectLst/>
                <a:latin typeface="+mn-lt"/>
                <a:ea typeface="+mn-ea"/>
                <a:cs typeface="+mn-cs"/>
              </a:rPr>
              <a:t>summary</a:t>
            </a:r>
            <a:r>
              <a:rPr lang="it-IT" sz="1200" kern="1200" dirty="0" smtClean="0">
                <a:solidFill>
                  <a:schemeClr val="tx1"/>
                </a:solidFill>
                <a:effectLst/>
                <a:latin typeface="+mn-lt"/>
                <a:ea typeface="+mn-ea"/>
                <a:cs typeface="+mn-cs"/>
              </a:rPr>
              <a:t> score,  ha confermato il progressivo miglioramento dei sintomi e della qualità di vita nel corso dello studio. Secondo</a:t>
            </a:r>
            <a:r>
              <a:rPr lang="it-IT" sz="1200" kern="1200" baseline="0" dirty="0" smtClean="0">
                <a:solidFill>
                  <a:schemeClr val="tx1"/>
                </a:solidFill>
                <a:effectLst/>
                <a:latin typeface="+mn-lt"/>
                <a:ea typeface="+mn-ea"/>
                <a:cs typeface="+mn-cs"/>
              </a:rPr>
              <a:t> il SAQ-7 </a:t>
            </a:r>
            <a:r>
              <a:rPr lang="it-IT" sz="1200" kern="1200" baseline="0" dirty="0" err="1" smtClean="0">
                <a:solidFill>
                  <a:schemeClr val="tx1"/>
                </a:solidFill>
                <a:effectLst/>
                <a:latin typeface="+mn-lt"/>
                <a:ea typeface="+mn-ea"/>
                <a:cs typeface="+mn-cs"/>
              </a:rPr>
              <a:t>summary</a:t>
            </a:r>
            <a:r>
              <a:rPr lang="it-IT" sz="1200" kern="1200" baseline="0" dirty="0" smtClean="0">
                <a:solidFill>
                  <a:schemeClr val="tx1"/>
                </a:solidFill>
                <a:effectLst/>
                <a:latin typeface="+mn-lt"/>
                <a:ea typeface="+mn-ea"/>
                <a:cs typeface="+mn-cs"/>
              </a:rPr>
              <a:t> score il</a:t>
            </a:r>
            <a:r>
              <a:rPr lang="it-IT" sz="1200" kern="1200" dirty="0" smtClean="0">
                <a:solidFill>
                  <a:schemeClr val="tx1"/>
                </a:solidFill>
                <a:effectLst/>
                <a:latin typeface="+mn-lt"/>
                <a:ea typeface="+mn-ea"/>
                <a:cs typeface="+mn-cs"/>
              </a:rPr>
              <a:t> punteggio 58.4  di partenza indica una popolazione in condizioni mediocri. Il punteggio finale 85.9 indica una popolazione in condizioni eccellenti. </a:t>
            </a:r>
          </a:p>
          <a:p>
            <a:r>
              <a:rPr lang="it-IT" sz="1200" kern="1200" dirty="0" smtClean="0">
                <a:solidFill>
                  <a:schemeClr val="tx1"/>
                </a:solidFill>
                <a:effectLst/>
                <a:latin typeface="+mn-lt"/>
                <a:ea typeface="+mn-ea"/>
                <a:cs typeface="+mn-cs"/>
              </a:rPr>
              <a:t>Ancora da notare: nel trial ISCHEMIA il Seattle basale era 81, indicativo di popolazione paucisintomatica e a basso rischio, a fronte del nostr</a:t>
            </a:r>
            <a:r>
              <a:rPr lang="it-IT" sz="1200" kern="1200" baseline="0" dirty="0" smtClean="0">
                <a:solidFill>
                  <a:schemeClr val="tx1"/>
                </a:solidFill>
                <a:effectLst/>
                <a:latin typeface="+mn-lt"/>
                <a:ea typeface="+mn-ea"/>
                <a:cs typeface="+mn-cs"/>
              </a:rPr>
              <a:t>o </a:t>
            </a:r>
            <a:r>
              <a:rPr lang="it-IT" sz="1200" kern="1200" dirty="0" smtClean="0">
                <a:solidFill>
                  <a:schemeClr val="tx1"/>
                </a:solidFill>
                <a:effectLst/>
                <a:latin typeface="+mn-lt"/>
                <a:ea typeface="+mn-ea"/>
                <a:cs typeface="+mn-cs"/>
              </a:rPr>
              <a:t> punteggio 58</a:t>
            </a:r>
            <a:r>
              <a:rPr lang="it-IT" sz="1200" kern="1200" baseline="0" dirty="0" smtClean="0">
                <a:solidFill>
                  <a:schemeClr val="tx1"/>
                </a:solidFill>
                <a:effectLst/>
                <a:latin typeface="+mn-lt"/>
                <a:ea typeface="+mn-ea"/>
                <a:cs typeface="+mn-cs"/>
              </a:rPr>
              <a:t> all’arruolamento.</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38</a:t>
            </a:fld>
            <a:endParaRPr lang="it-IT" sz="1400" b="0" strike="noStrike" spc="-1">
              <a:latin typeface="Times New Roman"/>
            </a:endParaRPr>
          </a:p>
        </p:txBody>
      </p:sp>
    </p:spTree>
    <p:extLst>
      <p:ext uri="{BB962C8B-B14F-4D97-AF65-F5344CB8AC3E}">
        <p14:creationId xmlns:p14="http://schemas.microsoft.com/office/powerpoint/2010/main" val="2441206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Dopo almeno 1 mese di terapia medica i ricercatori hanno operato la scelta di proseguire con la terapia medica o inviare i pazienti a coronarografia ed eventuale rivascolarizzazione. Secondo</a:t>
            </a:r>
            <a:r>
              <a:rPr lang="it-IT" baseline="0" dirty="0" smtClean="0"/>
              <a:t> protocollo, t</a:t>
            </a:r>
            <a:r>
              <a:rPr lang="it-IT" dirty="0" smtClean="0"/>
              <a:t>ale decisione poteva comunque essere presa in ogni momento durante lo studio. La scelta</a:t>
            </a:r>
            <a:r>
              <a:rPr lang="it-IT" baseline="0" dirty="0" smtClean="0"/>
              <a:t> del trattamento, strategia invasiva o terapia medica, è stata presa sulla base della sintomatologia, del profilo di rischio e del risultato dei test non invasivi.</a:t>
            </a:r>
          </a:p>
          <a:p>
            <a:r>
              <a:rPr lang="it-IT" baseline="0" dirty="0" smtClean="0"/>
              <a:t>Complessivamente, almeno un test non invasivo è stato eseguito in quasi il 70% dei pazienti. Il test non invasivo eseguito più frequentemente è risultato il test da sforzo. A seguire, in ordine decrescente di frequenza, gli altri stress test funzionali: la scintigrafia e l’eco-stress. La valutazione anatomica non invasiva delle coronarie è stata eseguita solo sporadicamente.</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39</a:t>
            </a:fld>
            <a:endParaRPr lang="it-IT" sz="1400" b="0" strike="noStrike" spc="-1">
              <a:latin typeface="Times New Roman"/>
            </a:endParaRPr>
          </a:p>
        </p:txBody>
      </p:sp>
    </p:spTree>
    <p:extLst>
      <p:ext uri="{BB962C8B-B14F-4D97-AF65-F5344CB8AC3E}">
        <p14:creationId xmlns:p14="http://schemas.microsoft.com/office/powerpoint/2010/main" val="1920660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Snodo cruciale dello studio. I ricercatori di ARCA </a:t>
            </a:r>
            <a:r>
              <a:rPr lang="it-IT" dirty="0" err="1" smtClean="0"/>
              <a:t>Registry</a:t>
            </a:r>
            <a:r>
              <a:rPr lang="it-IT" dirty="0" smtClean="0"/>
              <a:t>,</a:t>
            </a:r>
            <a:r>
              <a:rPr lang="it-IT" baseline="0" dirty="0" smtClean="0"/>
              <a:t> hanno ritenuto di indirizzare i pazienti a coronarografia solo nel 40.6% dei casi, sulla base di sintomi resistenti, di un profilo di rischio elevato o del risultato dei test non invasivi.</a:t>
            </a:r>
          </a:p>
          <a:p>
            <a:r>
              <a:rPr lang="it-IT" baseline="0" dirty="0" smtClean="0"/>
              <a:t>Da sottolineare la marcata differenza fra questi dati e quelli dello studio START ANMCO, che rappresentano la pratica italiana, secondo cui il 90% dei pazienti con cardiopatia ischemica cronica è sottoposto a coronarografia</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Altro dato da sottolineare. Oltre un terzo (il 38%) dei pazienti sottoposti a coronarografia per angina o ischemia resistente aveva coronarie indenni da stenosi ostruttive. Ed</a:t>
            </a:r>
            <a:r>
              <a:rPr lang="it-IT" sz="1200" kern="1200" baseline="0" dirty="0" smtClean="0">
                <a:solidFill>
                  <a:schemeClr val="tx1"/>
                </a:solidFill>
                <a:effectLst/>
                <a:latin typeface="+mn-lt"/>
                <a:ea typeface="+mn-ea"/>
                <a:cs typeface="+mn-cs"/>
              </a:rPr>
              <a:t> un altro </a:t>
            </a:r>
            <a:r>
              <a:rPr lang="it-IT" sz="1200" kern="1200" dirty="0" smtClean="0">
                <a:solidFill>
                  <a:schemeClr val="tx1"/>
                </a:solidFill>
                <a:effectLst/>
                <a:latin typeface="+mn-lt"/>
                <a:ea typeface="+mn-ea"/>
                <a:cs typeface="+mn-cs"/>
              </a:rPr>
              <a:t>5% malattia di vasi secondari. A sottolineare che la cardiopatia ischemica non è solo malattia coronarica ostruttiva.</a:t>
            </a:r>
          </a:p>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40</a:t>
            </a:fld>
            <a:endParaRPr lang="it-IT" sz="1400" b="0" strike="noStrike" spc="-1">
              <a:latin typeface="Times New Roman"/>
            </a:endParaRPr>
          </a:p>
        </p:txBody>
      </p:sp>
    </p:spTree>
    <p:extLst>
      <p:ext uri="{BB962C8B-B14F-4D97-AF65-F5344CB8AC3E}">
        <p14:creationId xmlns:p14="http://schemas.microsoft.com/office/powerpoint/2010/main" val="525497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Fra i pazienti sottoposti a coronarografia, meno della metà (il 46.7%) è stato effettivamente rivascolarizzato, nella grande maggioranza dei casi con angioplastica. Il 53% ha continuato la terapia medica, per assenza di stenosi, per anatomia non favorevole alla rivascolarizzazione, per scarsa estensione del miocardio a rischio, o per rifiuto del paziente.</a:t>
            </a:r>
          </a:p>
          <a:p>
            <a:r>
              <a:rPr lang="it-IT" dirty="0" smtClean="0"/>
              <a:t>In sostanza, della popolazione globale dei pazienti ARCA </a:t>
            </a:r>
            <a:r>
              <a:rPr lang="it-IT" dirty="0" err="1" smtClean="0"/>
              <a:t>Registry</a:t>
            </a:r>
            <a:r>
              <a:rPr lang="it-IT" dirty="0" smtClean="0"/>
              <a:t>, tutti selezionati per avere angina pectoris, solo il 40% è stato sottoposto a coronarografia</a:t>
            </a:r>
            <a:r>
              <a:rPr lang="it-IT" baseline="0" dirty="0" smtClean="0"/>
              <a:t> e solo il </a:t>
            </a:r>
            <a:r>
              <a:rPr lang="it-IT" dirty="0" smtClean="0"/>
              <a:t>19% è stato rivascolarizzato.</a:t>
            </a:r>
            <a:r>
              <a:rPr lang="it-IT" baseline="0" dirty="0" smtClean="0"/>
              <a:t> L’81% è stato trattato con terapia medica. Numeri completamente diversi rispetto a quelli dello START </a:t>
            </a:r>
            <a:r>
              <a:rPr lang="it-IT" baseline="0" dirty="0" err="1" smtClean="0"/>
              <a:t>Registry</a:t>
            </a:r>
            <a:r>
              <a:rPr lang="it-IT" baseline="0" dirty="0" smtClean="0"/>
              <a:t>, cioè rispetto alla pratica italiana.</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41</a:t>
            </a:fld>
            <a:endParaRPr lang="it-IT" sz="1400" b="0" strike="noStrike" spc="-1">
              <a:latin typeface="Times New Roman"/>
            </a:endParaRPr>
          </a:p>
        </p:txBody>
      </p:sp>
    </p:spTree>
    <p:extLst>
      <p:ext uri="{BB962C8B-B14F-4D97-AF65-F5344CB8AC3E}">
        <p14:creationId xmlns:p14="http://schemas.microsoft.com/office/powerpoint/2010/main" val="29200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Questi vecchi trials ci hanno lasciato messaggi importanti, su cui ancora oggi basiamo le nostre scelte terapeutiche. Nella</a:t>
            </a:r>
            <a:r>
              <a:rPr lang="it-IT" sz="1200" kern="1200" baseline="0" dirty="0" smtClean="0">
                <a:solidFill>
                  <a:schemeClr val="tx1"/>
                </a:solidFill>
                <a:effectLst/>
                <a:latin typeface="+mn-lt"/>
                <a:ea typeface="+mn-ea"/>
                <a:cs typeface="+mn-cs"/>
              </a:rPr>
              <a:t> s</a:t>
            </a:r>
            <a:r>
              <a:rPr lang="it-IT" sz="1200" kern="1200" dirty="0" smtClean="0">
                <a:solidFill>
                  <a:schemeClr val="tx1"/>
                </a:solidFill>
                <a:effectLst/>
                <a:latin typeface="+mn-lt"/>
                <a:ea typeface="+mn-ea"/>
                <a:cs typeface="+mn-cs"/>
              </a:rPr>
              <a:t>torica </a:t>
            </a:r>
            <a:r>
              <a:rPr lang="it-IT" sz="1200" kern="1200" dirty="0" err="1" smtClean="0">
                <a:solidFill>
                  <a:schemeClr val="tx1"/>
                </a:solidFill>
                <a:effectLst/>
                <a:latin typeface="+mn-lt"/>
                <a:ea typeface="+mn-ea"/>
                <a:cs typeface="+mn-cs"/>
              </a:rPr>
              <a:t>metanalisi</a:t>
            </a:r>
            <a:r>
              <a:rPr lang="it-IT" sz="1200" kern="1200" dirty="0" smtClean="0">
                <a:solidFill>
                  <a:schemeClr val="tx1"/>
                </a:solidFill>
                <a:effectLst/>
                <a:latin typeface="+mn-lt"/>
                <a:ea typeface="+mn-ea"/>
                <a:cs typeface="+mn-cs"/>
              </a:rPr>
              <a:t> del CASS, </a:t>
            </a:r>
            <a:r>
              <a:rPr lang="it-IT" sz="1200" kern="1200" dirty="0" err="1" smtClean="0">
                <a:solidFill>
                  <a:schemeClr val="tx1"/>
                </a:solidFill>
                <a:effectLst/>
                <a:latin typeface="+mn-lt"/>
                <a:ea typeface="+mn-ea"/>
                <a:cs typeface="+mn-cs"/>
              </a:rPr>
              <a:t>Veterans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European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Study</a:t>
            </a:r>
            <a:r>
              <a:rPr lang="it-IT" sz="1200" kern="1200" baseline="0" dirty="0" smtClean="0">
                <a:solidFill>
                  <a:schemeClr val="tx1"/>
                </a:solidFill>
                <a:effectLst/>
                <a:latin typeface="+mn-lt"/>
                <a:ea typeface="+mn-ea"/>
                <a:cs typeface="+mn-cs"/>
              </a:rPr>
              <a:t> e di 4 studi più piccoli, pubblicata da </a:t>
            </a:r>
            <a:r>
              <a:rPr lang="it-IT" sz="1200" kern="1200" dirty="0" smtClean="0">
                <a:solidFill>
                  <a:schemeClr val="tx1"/>
                </a:solidFill>
                <a:effectLst/>
                <a:latin typeface="+mn-lt"/>
                <a:ea typeface="+mn-ea"/>
                <a:cs typeface="+mn-cs"/>
              </a:rPr>
              <a:t>Yusuf su</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Lancet nel 1994,</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la superiorità della rivascolarizzazione chirurgica sulla terapia medica era limitata ad alcuni sottogruppi di pazienti ad alto rischio, anatomico o funzionale: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malattia coronarica </a:t>
            </a:r>
            <a:r>
              <a:rPr lang="it-IT" sz="1200" kern="1200" dirty="0" err="1" smtClean="0">
                <a:solidFill>
                  <a:schemeClr val="tx1"/>
                </a:solidFill>
                <a:effectLst/>
                <a:latin typeface="+mn-lt"/>
                <a:ea typeface="+mn-ea"/>
                <a:cs typeface="+mn-cs"/>
              </a:rPr>
              <a:t>trivasale</a:t>
            </a:r>
            <a:r>
              <a:rPr lang="it-IT" sz="1200" kern="1200" dirty="0" smtClean="0">
                <a:solidFill>
                  <a:schemeClr val="tx1"/>
                </a:solidFill>
                <a:effectLst/>
                <a:latin typeface="+mn-lt"/>
                <a:ea typeface="+mn-ea"/>
                <a:cs typeface="+mn-cs"/>
              </a:rPr>
              <a:t>, malattia del tronco comune, malattia</a:t>
            </a:r>
            <a:r>
              <a:rPr lang="it-IT" sz="1200" kern="1200" baseline="0" dirty="0" smtClean="0">
                <a:solidFill>
                  <a:schemeClr val="tx1"/>
                </a:solidFill>
                <a:effectLst/>
                <a:latin typeface="+mn-lt"/>
                <a:ea typeface="+mn-ea"/>
                <a:cs typeface="+mn-cs"/>
              </a:rPr>
              <a:t> del</a:t>
            </a:r>
            <a:r>
              <a:rPr lang="it-IT" sz="1200" kern="1200" dirty="0" smtClean="0">
                <a:solidFill>
                  <a:schemeClr val="tx1"/>
                </a:solidFill>
                <a:effectLst/>
                <a:latin typeface="+mn-lt"/>
                <a:ea typeface="+mn-ea"/>
                <a:cs typeface="+mn-cs"/>
              </a:rPr>
              <a:t>la discendente anteriore prossimale, ed infine, pazienti con ischemia documentata agli stress</a:t>
            </a:r>
            <a:r>
              <a:rPr lang="it-IT" sz="1200" kern="1200" baseline="0" dirty="0" smtClean="0">
                <a:solidFill>
                  <a:schemeClr val="tx1"/>
                </a:solidFill>
                <a:effectLst/>
                <a:latin typeface="+mn-lt"/>
                <a:ea typeface="+mn-ea"/>
                <a:cs typeface="+mn-cs"/>
              </a:rPr>
              <a:t> test, soprattutto se a basso carico.</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Occorre ricordare però la datazione di queste evidenze: anni ‘70, 40 o 50 anni fa. Evidenze che oggi probabilmente  non sarebbero riproducibili. Perché è vero che le tecniche di rivascolarizzazione chirurgica e percutanea hanno fatto enormi progressi. Ma è vero soprattutto che progressi ancora più grandi hanno fatto la terapia farmacologica della cardiopatia ischemica e in generale le misure di prevenzione primaria e secondaria dell’aterosclerosi. Nessuno dei pazienti negli</a:t>
            </a:r>
            <a:r>
              <a:rPr lang="it-IT" sz="1200" kern="1200" baseline="0" dirty="0" smtClean="0">
                <a:solidFill>
                  <a:schemeClr val="tx1"/>
                </a:solidFill>
                <a:effectLst/>
                <a:latin typeface="+mn-lt"/>
                <a:ea typeface="+mn-ea"/>
                <a:cs typeface="+mn-cs"/>
              </a:rPr>
              <a:t> anni 70</a:t>
            </a:r>
            <a:r>
              <a:rPr lang="it-IT" sz="1200" kern="1200" dirty="0" smtClean="0">
                <a:solidFill>
                  <a:schemeClr val="tx1"/>
                </a:solidFill>
                <a:effectLst/>
                <a:latin typeface="+mn-lt"/>
                <a:ea typeface="+mn-ea"/>
                <a:cs typeface="+mn-cs"/>
              </a:rPr>
              <a:t> faceva ACE-inibitori, nessuno</a:t>
            </a:r>
            <a:r>
              <a:rPr lang="it-IT" sz="1200" kern="1200" baseline="0" dirty="0" smtClean="0">
                <a:solidFill>
                  <a:schemeClr val="tx1"/>
                </a:solidFill>
                <a:effectLst/>
                <a:latin typeface="+mn-lt"/>
                <a:ea typeface="+mn-ea"/>
                <a:cs typeface="+mn-cs"/>
              </a:rPr>
              <a:t> faceva statine, pochissimi facevano antiaggreganti, farmaci che hanno radicalmente cambiato la storia naturale delle malattie cardiovascolari.</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4</a:t>
            </a:fld>
            <a:endParaRPr lang="it-IT" sz="1400" b="0" strike="noStrike" spc="-1">
              <a:latin typeface="Times New Roman"/>
            </a:endParaRPr>
          </a:p>
        </p:txBody>
      </p:sp>
    </p:spTree>
    <p:extLst>
      <p:ext uri="{BB962C8B-B14F-4D97-AF65-F5344CB8AC3E}">
        <p14:creationId xmlns:p14="http://schemas.microsoft.com/office/powerpoint/2010/main" val="2429101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Sorge naturalmente spontanea la domanda. Ci sono state differenze di </a:t>
            </a:r>
            <a:r>
              <a:rPr lang="it-IT" dirty="0" err="1" smtClean="0"/>
              <a:t>outcome</a:t>
            </a:r>
            <a:r>
              <a:rPr lang="it-IT" baseline="0" dirty="0" smtClean="0"/>
              <a:t> fra i pazienti rivascolarizzati e i pazienti trattati con terapia medica?</a:t>
            </a:r>
          </a:p>
          <a:p>
            <a:r>
              <a:rPr lang="it-IT" dirty="0" smtClean="0"/>
              <a:t>Ad 1 mese i pazienti che sarebbero stati indirizzati a rivascolarizzazione stavano naturalmente peggio, come indicano le colonne punteggiate. Maggiore prevalenza di classe III</a:t>
            </a:r>
            <a:r>
              <a:rPr lang="it-IT" baseline="0" dirty="0" smtClean="0"/>
              <a:t> e classe IV, minore prevalenza di classe I. Ma ad 1 anno tali differenze non erano più evidenti. Per effetto combinato della terapia medica e della rivascolarizzazione selettiva, ad 1 anno non c’era più alcuna differenza fra i due gruppi nella distribuzione delle classi Canadian.</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42</a:t>
            </a:fld>
            <a:endParaRPr lang="it-IT" sz="1400" b="0" strike="noStrike" spc="-1">
              <a:latin typeface="Times New Roman"/>
            </a:endParaRPr>
          </a:p>
        </p:txBody>
      </p:sp>
    </p:spTree>
    <p:extLst>
      <p:ext uri="{BB962C8B-B14F-4D97-AF65-F5344CB8AC3E}">
        <p14:creationId xmlns:p14="http://schemas.microsoft.com/office/powerpoint/2010/main" val="477771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Soltanto</a:t>
            </a:r>
            <a:r>
              <a:rPr lang="it-IT" baseline="0" dirty="0" smtClean="0"/>
              <a:t> quando i sintomi sono stati stimati con la scala di autovalutazione, ad 1 anno i pazienti trattati conservativamente andavano lievemente, ma significativamente peggio. Maggior frequenza di angina invariata, minor frequenza di angina migliorata. </a:t>
            </a:r>
          </a:p>
          <a:p>
            <a:r>
              <a:rPr lang="it-IT" baseline="0" dirty="0" smtClean="0"/>
              <a:t>Occorre comunque considerare che l’autovalutazione dei sintomi, fra i tre metodi utilizzati in questo studio, è il più soggettivo, e che questo è uno studio in aperto. </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43</a:t>
            </a:fld>
            <a:endParaRPr lang="it-IT" sz="1400" b="0" strike="noStrike" spc="-1">
              <a:latin typeface="Times New Roman"/>
            </a:endParaRPr>
          </a:p>
        </p:txBody>
      </p:sp>
    </p:spTree>
    <p:extLst>
      <p:ext uri="{BB962C8B-B14F-4D97-AF65-F5344CB8AC3E}">
        <p14:creationId xmlns:p14="http://schemas.microsoft.com/office/powerpoint/2010/main" val="284920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Infine qualità di vita. </a:t>
            </a:r>
          </a:p>
          <a:p>
            <a:r>
              <a:rPr lang="it-IT" dirty="0" smtClean="0"/>
              <a:t>Ad 1 mese i pazienti che sarebbero stati indirizzati a rivascolarizzazione stavano naturalmente peggio, per sintomi</a:t>
            </a:r>
            <a:r>
              <a:rPr lang="it-IT" baseline="0" dirty="0" smtClean="0"/>
              <a:t> e qualità di vita, con punteggio Seattle significativamente peggiore</a:t>
            </a:r>
            <a:r>
              <a:rPr lang="it-IT" dirty="0" smtClean="0"/>
              <a:t>. Nell’anno di follow-up si è tuttavia assistito ad un </a:t>
            </a:r>
            <a:r>
              <a:rPr lang="it-IT" baseline="0" dirty="0" smtClean="0"/>
              <a:t>miglioramento progressivo in entrambi i gruppi, e ad 1 anno non c’erano più differenze significative fra i pazienti rivascolarizzati e i pazienti trattati con terapia medica.</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44</a:t>
            </a:fld>
            <a:endParaRPr lang="it-IT" sz="1400" b="0" strike="noStrike" spc="-1">
              <a:latin typeface="Times New Roman"/>
            </a:endParaRPr>
          </a:p>
        </p:txBody>
      </p:sp>
    </p:spTree>
    <p:extLst>
      <p:ext uri="{BB962C8B-B14F-4D97-AF65-F5344CB8AC3E}">
        <p14:creationId xmlns:p14="http://schemas.microsoft.com/office/powerpoint/2010/main" val="3047197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Infine, eventi avversi. </a:t>
            </a:r>
          </a:p>
          <a:p>
            <a:r>
              <a:rPr lang="it-IT" dirty="0" smtClean="0"/>
              <a:t>ARCA </a:t>
            </a:r>
            <a:r>
              <a:rPr lang="it-IT" dirty="0" err="1" smtClean="0"/>
              <a:t>Registry</a:t>
            </a:r>
            <a:r>
              <a:rPr lang="it-IT" dirty="0" smtClean="0"/>
              <a:t> ha accertato non solo l’efficacia, ma anche la sicurezza della strategia raccomandata dalle linee guida.</a:t>
            </a:r>
          </a:p>
          <a:p>
            <a:r>
              <a:rPr lang="it-IT" dirty="0" smtClean="0"/>
              <a:t>Bassa incidenza ad 1 anno dell’end </a:t>
            </a:r>
            <a:r>
              <a:rPr lang="it-IT" dirty="0" err="1" smtClean="0"/>
              <a:t>point</a:t>
            </a:r>
            <a:r>
              <a:rPr lang="it-IT" dirty="0" smtClean="0"/>
              <a:t> composito, 2.9%, nessuna differenza fra 1 due gruppi</a:t>
            </a:r>
            <a:r>
              <a:rPr lang="it-IT" baseline="0" dirty="0" smtClean="0"/>
              <a:t> dell’end-</a:t>
            </a:r>
            <a:r>
              <a:rPr lang="it-IT" baseline="0" dirty="0" err="1" smtClean="0"/>
              <a:t>point</a:t>
            </a:r>
            <a:r>
              <a:rPr lang="it-IT" baseline="0" dirty="0" smtClean="0"/>
              <a:t> composito  e dei singoli componenti.</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45</a:t>
            </a:fld>
            <a:endParaRPr lang="it-IT" sz="1400" b="0" strike="noStrike" spc="-1">
              <a:latin typeface="Times New Roman"/>
            </a:endParaRPr>
          </a:p>
        </p:txBody>
      </p:sp>
    </p:spTree>
    <p:extLst>
      <p:ext uri="{BB962C8B-B14F-4D97-AF65-F5344CB8AC3E}">
        <p14:creationId xmlns:p14="http://schemas.microsoft.com/office/powerpoint/2010/main" val="819600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Lo</a:t>
            </a:r>
            <a:r>
              <a:rPr lang="it-IT" baseline="0" dirty="0" smtClean="0"/>
              <a:t> studio ARCA </a:t>
            </a:r>
            <a:r>
              <a:rPr lang="it-IT" baseline="0" dirty="0" err="1" smtClean="0"/>
              <a:t>Registry</a:t>
            </a:r>
            <a:r>
              <a:rPr lang="it-IT" baseline="0" dirty="0" smtClean="0"/>
              <a:t> ha confermato importanti differenze fra i due sessi per quanto riguarda caratteristiche di presentazione, patogenesi e decorso della cardiopatia ischemica.</a:t>
            </a:r>
          </a:p>
          <a:p>
            <a:r>
              <a:rPr lang="it-IT" baseline="0" dirty="0" smtClean="0"/>
              <a:t>Come è noto, la presentazione con angina atipica prevale nel sesso femminile e questa caratteristica è stata confermata dallo studio. Il carico anginoso di base tuttavia è risultato simile nei due sessi, valutato sia con il SAQ-7 che con la classificazione Canadian. Le femmine tuttavia hanno evidenziato una qualità di vita al termine dello studio peggiore dei maschi e angina resistente in misura più frequente dei maschi. Le femmine sono state sottoposte meno frequentemente alla strategia invasiva rispetto ai maschi, dato più volte rilevato in letteratura. Dato molto importante, la prevalenza di angina a coronarie indenni è risultata superiore, anche se  non significativamente, nel sesso femminile. Infine, non sono state rilevate differenze fra i due sessi nell’end-</a:t>
            </a:r>
            <a:r>
              <a:rPr lang="it-IT" baseline="0" dirty="0" err="1" smtClean="0"/>
              <a:t>point</a:t>
            </a:r>
            <a:r>
              <a:rPr lang="it-IT" baseline="0" dirty="0" smtClean="0"/>
              <a:t> composito.</a:t>
            </a:r>
          </a:p>
          <a:p>
            <a:r>
              <a:rPr lang="it-IT" baseline="0" dirty="0" smtClean="0"/>
              <a:t>Questi risultati, non solo confermano una differente patogenesi della cardiopatia ischemica nei due sessi, ma giustificano la maggior resistenza dei sintomi nelle femmine.</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46</a:t>
            </a:fld>
            <a:endParaRPr lang="it-IT" sz="1400" b="0" strike="noStrike" spc="-1">
              <a:latin typeface="Times New Roman"/>
            </a:endParaRPr>
          </a:p>
        </p:txBody>
      </p:sp>
    </p:spTree>
    <p:extLst>
      <p:ext uri="{BB962C8B-B14F-4D97-AF65-F5344CB8AC3E}">
        <p14:creationId xmlns:p14="http://schemas.microsoft.com/office/powerpoint/2010/main" val="35386720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47</a:t>
            </a:fld>
            <a:endParaRPr lang="it-IT" sz="1400" b="0" strike="noStrike" spc="-1">
              <a:latin typeface="Times New Roman"/>
            </a:endParaRPr>
          </a:p>
        </p:txBody>
      </p:sp>
    </p:spTree>
    <p:extLst>
      <p:ext uri="{BB962C8B-B14F-4D97-AF65-F5344CB8AC3E}">
        <p14:creationId xmlns:p14="http://schemas.microsoft.com/office/powerpoint/2010/main" val="3408114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48</a:t>
            </a:fld>
            <a:endParaRPr lang="it-IT" sz="1400" b="0" strike="noStrike" spc="-1">
              <a:latin typeface="Times New Roman"/>
            </a:endParaRPr>
          </a:p>
        </p:txBody>
      </p:sp>
    </p:spTree>
    <p:extLst>
      <p:ext uri="{BB962C8B-B14F-4D97-AF65-F5344CB8AC3E}">
        <p14:creationId xmlns:p14="http://schemas.microsoft.com/office/powerpoint/2010/main" val="404111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Un’altra profonda influenza sulla gestione della cardiopatia ischemica cronica è stata esercitata in tempi più recenti da alcuni studi di natura osservazionale,</a:t>
            </a:r>
            <a:r>
              <a:rPr lang="it-IT" sz="1200" kern="1200" baseline="0" dirty="0" smtClean="0">
                <a:solidFill>
                  <a:schemeClr val="tx1"/>
                </a:solidFill>
                <a:effectLst/>
                <a:latin typeface="+mn-lt"/>
                <a:ea typeface="+mn-ea"/>
                <a:cs typeface="+mn-cs"/>
              </a:rPr>
              <a:t> fra cui i più famosi sono quelli di</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Hachamovitch</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Circulation</a:t>
            </a:r>
            <a:r>
              <a:rPr lang="it-IT" sz="1200" kern="1200" dirty="0" smtClean="0">
                <a:solidFill>
                  <a:schemeClr val="tx1"/>
                </a:solidFill>
                <a:effectLst/>
                <a:latin typeface="+mn-lt"/>
                <a:ea typeface="+mn-ea"/>
                <a:cs typeface="+mn-cs"/>
              </a:rPr>
              <a:t>, 2003.</a:t>
            </a:r>
            <a:r>
              <a:rPr lang="it-IT" sz="1200" kern="1200" baseline="0" dirty="0" smtClean="0">
                <a:solidFill>
                  <a:schemeClr val="tx1"/>
                </a:solidFill>
                <a:effectLst/>
                <a:latin typeface="+mn-lt"/>
                <a:ea typeface="+mn-ea"/>
                <a:cs typeface="+mn-cs"/>
              </a:rPr>
              <a:t> In questi studi l</a:t>
            </a:r>
            <a:r>
              <a:rPr lang="it-IT" sz="1200" kern="1200" dirty="0" smtClean="0">
                <a:solidFill>
                  <a:schemeClr val="tx1"/>
                </a:solidFill>
                <a:effectLst/>
                <a:latin typeface="+mn-lt"/>
                <a:ea typeface="+mn-ea"/>
                <a:cs typeface="+mn-cs"/>
              </a:rPr>
              <a:t>’estensione dell’ischemia miocardica, valutata con la SPECT, è risultata predittiva del beneficio ottenibile con la rivascolarizzazione,</a:t>
            </a:r>
            <a:r>
              <a:rPr lang="it-IT" sz="1200" kern="1200" baseline="0" dirty="0" smtClean="0">
                <a:solidFill>
                  <a:schemeClr val="tx1"/>
                </a:solidFill>
                <a:effectLst/>
                <a:latin typeface="+mn-lt"/>
                <a:ea typeface="+mn-ea"/>
                <a:cs typeface="+mn-cs"/>
              </a:rPr>
              <a:t> percutanea o chirurgica. In particolare, la strategia invasiva è risultata superiore alla terapia medica sulla mortalità cardiaca, nei soggetti con estensione dell’ischemia &gt;20% del ventricolo sinistro.</a:t>
            </a:r>
          </a:p>
          <a:p>
            <a:r>
              <a:rPr lang="it-IT" sz="1200" kern="1200" baseline="0" dirty="0" smtClean="0">
                <a:solidFill>
                  <a:schemeClr val="tx1"/>
                </a:solidFill>
                <a:effectLst/>
                <a:latin typeface="+mn-lt"/>
                <a:ea typeface="+mn-ea"/>
                <a:cs typeface="+mn-cs"/>
              </a:rPr>
              <a:t>Nonostante la buona qualità di questi studi, occorre naturalmente sottolineare i limiti  della loro natura osservazionale e non controllata.</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5</a:t>
            </a:fld>
            <a:endParaRPr lang="it-IT" sz="1400" b="0" strike="noStrike" spc="-1">
              <a:latin typeface="Times New Roman"/>
            </a:endParaRPr>
          </a:p>
        </p:txBody>
      </p:sp>
    </p:spTree>
    <p:extLst>
      <p:ext uri="{BB962C8B-B14F-4D97-AF65-F5344CB8AC3E}">
        <p14:creationId xmlns:p14="http://schemas.microsoft.com/office/powerpoint/2010/main" val="120297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In tempi più recenti, a partire dal 2004, sono stati condotti almeno 5 trials controllati che hanno confrontato la</a:t>
            </a:r>
            <a:r>
              <a:rPr lang="it-IT" baseline="0" dirty="0" smtClean="0"/>
              <a:t> rivascolarizzazione mediante PCI con la terapia medica ottimale (OMT), in pazienti con cardiopatia ischemica stabile e ischemia documentata. I 5 studi qui elencati (</a:t>
            </a:r>
            <a:r>
              <a:rPr lang="it-IT" baseline="0" dirty="0" err="1" smtClean="0"/>
              <a:t>Hambrecht</a:t>
            </a:r>
            <a:r>
              <a:rPr lang="it-IT" baseline="0" dirty="0" smtClean="0"/>
              <a:t>, MASS II, COURAGE, BARI 2D, FAME II) si contraddistinguono per aver corretto i limiti dei precedenti studi: disegno controllato, utilizzo di una terapia medica ottimale, utilizzo dei </a:t>
            </a:r>
            <a:r>
              <a:rPr lang="it-IT" baseline="0" dirty="0" err="1" smtClean="0"/>
              <a:t>devices</a:t>
            </a:r>
            <a:r>
              <a:rPr lang="it-IT" baseline="0" dirty="0" smtClean="0"/>
              <a:t> interventistici più moderni (</a:t>
            </a:r>
            <a:r>
              <a:rPr lang="it-IT" baseline="0" dirty="0" err="1" smtClean="0"/>
              <a:t>stent</a:t>
            </a:r>
            <a:r>
              <a:rPr lang="it-IT" baseline="0" dirty="0" smtClean="0"/>
              <a:t>) in oltre il 50% dei pazienti. Ciò ha permesso di confrontare due popolazioni omogenee, contraddistinte cioè dall’impiego dei “best </a:t>
            </a:r>
            <a:r>
              <a:rPr lang="it-IT" baseline="0" dirty="0" err="1" smtClean="0"/>
              <a:t>available</a:t>
            </a:r>
            <a:r>
              <a:rPr lang="it-IT" baseline="0" dirty="0" smtClean="0"/>
              <a:t> </a:t>
            </a:r>
            <a:r>
              <a:rPr lang="it-IT" baseline="0" dirty="0" err="1" smtClean="0"/>
              <a:t>treatments</a:t>
            </a:r>
            <a:r>
              <a:rPr lang="it-IT" baseline="0" dirty="0" smtClean="0"/>
              <a:t>”.</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6</a:t>
            </a:fld>
            <a:endParaRPr lang="it-IT" sz="1400" b="0" strike="noStrike" spc="-1">
              <a:latin typeface="Times New Roman"/>
            </a:endParaRPr>
          </a:p>
        </p:txBody>
      </p:sp>
    </p:spTree>
    <p:extLst>
      <p:ext uri="{BB962C8B-B14F-4D97-AF65-F5344CB8AC3E}">
        <p14:creationId xmlns:p14="http://schemas.microsoft.com/office/powerpoint/2010/main" val="248653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realtà a questo punto è completamente cambiata. In questa </a:t>
            </a:r>
            <a:r>
              <a:rPr lang="it-IT" sz="1200" kern="1200" baseline="0" dirty="0" smtClean="0">
                <a:solidFill>
                  <a:schemeClr val="tx1"/>
                </a:solidFill>
                <a:effectLst/>
                <a:latin typeface="+mn-lt"/>
                <a:ea typeface="+mn-ea"/>
                <a:cs typeface="+mn-cs"/>
              </a:rPr>
              <a:t>storica </a:t>
            </a:r>
            <a:r>
              <a:rPr lang="it-IT" sz="1200" kern="1200" baseline="0" dirty="0" err="1" smtClean="0">
                <a:solidFill>
                  <a:schemeClr val="tx1"/>
                </a:solidFill>
                <a:effectLst/>
                <a:latin typeface="+mn-lt"/>
                <a:ea typeface="+mn-ea"/>
                <a:cs typeface="+mn-cs"/>
              </a:rPr>
              <a:t>m</a:t>
            </a:r>
            <a:r>
              <a:rPr lang="it-IT" sz="1200" kern="1200" dirty="0" err="1" smtClean="0">
                <a:solidFill>
                  <a:schemeClr val="tx1"/>
                </a:solidFill>
                <a:effectLst/>
                <a:latin typeface="+mn-lt"/>
                <a:ea typeface="+mn-ea"/>
                <a:cs typeface="+mn-cs"/>
              </a:rPr>
              <a:t>etanalisi</a:t>
            </a:r>
            <a:r>
              <a:rPr lang="it-IT" sz="1200" kern="1200" dirty="0" smtClean="0">
                <a:solidFill>
                  <a:schemeClr val="tx1"/>
                </a:solidFill>
                <a:effectLst/>
                <a:latin typeface="+mn-lt"/>
                <a:ea typeface="+mn-ea"/>
                <a:cs typeface="+mn-cs"/>
              </a:rPr>
              <a:t> dei 5 trials</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 (Kathleen </a:t>
            </a:r>
            <a:r>
              <a:rPr lang="it-IT" sz="1200" kern="1200" dirty="0" err="1" smtClean="0">
                <a:solidFill>
                  <a:schemeClr val="tx1"/>
                </a:solidFill>
                <a:effectLst/>
                <a:latin typeface="+mn-lt"/>
                <a:ea typeface="+mn-ea"/>
                <a:cs typeface="+mn-cs"/>
              </a:rPr>
              <a:t>Stergiopoulos</a:t>
            </a:r>
            <a:r>
              <a:rPr lang="it-IT" sz="1200" kern="1200" dirty="0" smtClean="0">
                <a:solidFill>
                  <a:schemeClr val="tx1"/>
                </a:solidFill>
                <a:effectLst/>
                <a:latin typeface="+mn-lt"/>
                <a:ea typeface="+mn-ea"/>
                <a:cs typeface="+mn-cs"/>
              </a:rPr>
              <a:t>, JAMA, 2014)</a:t>
            </a:r>
            <a:r>
              <a:rPr lang="it-IT" sz="1200" kern="1200" baseline="0" dirty="0" smtClean="0">
                <a:solidFill>
                  <a:schemeClr val="tx1"/>
                </a:solidFill>
                <a:effectLst/>
                <a:latin typeface="+mn-lt"/>
                <a:ea typeface="+mn-ea"/>
                <a:cs typeface="+mn-cs"/>
              </a:rPr>
              <a:t> non è emersa alcuna </a:t>
            </a:r>
            <a:r>
              <a:rPr lang="it-IT" sz="1200" kern="1200" dirty="0" smtClean="0">
                <a:solidFill>
                  <a:schemeClr val="tx1"/>
                </a:solidFill>
                <a:effectLst/>
                <a:latin typeface="+mn-lt"/>
                <a:ea typeface="+mn-ea"/>
                <a:cs typeface="+mn-cs"/>
              </a:rPr>
              <a:t>differenza fra strategia invasiva e terapia</a:t>
            </a:r>
            <a:r>
              <a:rPr lang="it-IT" sz="1200" kern="1200" baseline="0" dirty="0" smtClean="0">
                <a:solidFill>
                  <a:schemeClr val="tx1"/>
                </a:solidFill>
                <a:effectLst/>
                <a:latin typeface="+mn-lt"/>
                <a:ea typeface="+mn-ea"/>
                <a:cs typeface="+mn-cs"/>
              </a:rPr>
              <a:t> medica ottimale </a:t>
            </a:r>
            <a:r>
              <a:rPr lang="it-IT" sz="1200" kern="1200" dirty="0" smtClean="0">
                <a:solidFill>
                  <a:schemeClr val="tx1"/>
                </a:solidFill>
                <a:effectLst/>
                <a:latin typeface="+mn-lt"/>
                <a:ea typeface="+mn-ea"/>
                <a:cs typeface="+mn-cs"/>
              </a:rPr>
              <a:t>su mortalità, infarto, nuove rivascolarizzazioni, angina, neanche in pazienti con ischemia documentata. Tutto sulla linea di identità. Solo nel FAME II i pazienti sottoposti a PCI beneficiavano maggiormente in termini di</a:t>
            </a:r>
            <a:r>
              <a:rPr lang="it-IT" sz="1200" kern="1200" baseline="0" dirty="0" smtClean="0">
                <a:solidFill>
                  <a:schemeClr val="tx1"/>
                </a:solidFill>
                <a:effectLst/>
                <a:latin typeface="+mn-lt"/>
                <a:ea typeface="+mn-ea"/>
                <a:cs typeface="+mn-cs"/>
              </a:rPr>
              <a:t> nuove rivascolarizzazioni e ricorrenza di angina.</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7</a:t>
            </a:fld>
            <a:endParaRPr lang="it-IT" sz="1400" b="0" strike="noStrike" spc="-1">
              <a:latin typeface="Times New Roman"/>
            </a:endParaRPr>
          </a:p>
        </p:txBody>
      </p:sp>
    </p:spTree>
    <p:extLst>
      <p:ext uri="{BB962C8B-B14F-4D97-AF65-F5344CB8AC3E}">
        <p14:creationId xmlns:p14="http://schemas.microsoft.com/office/powerpoint/2010/main" val="216377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I dati dei 5 studi e della </a:t>
            </a:r>
            <a:r>
              <a:rPr lang="it-IT" dirty="0" err="1" smtClean="0"/>
              <a:t>metanalisi</a:t>
            </a:r>
            <a:r>
              <a:rPr lang="it-IT" dirty="0" smtClean="0"/>
              <a:t> di </a:t>
            </a:r>
            <a:r>
              <a:rPr lang="it-IT" dirty="0" err="1" smtClean="0"/>
              <a:t>Stergiopoulos</a:t>
            </a:r>
            <a:r>
              <a:rPr lang="it-IT" dirty="0" smtClean="0"/>
              <a:t> sono stati recentemente confermati dal trial </a:t>
            </a:r>
            <a:r>
              <a:rPr lang="it-IT" baseline="0" dirty="0" smtClean="0"/>
              <a:t>ISCHEMIA (Maron, New </a:t>
            </a:r>
            <a:r>
              <a:rPr lang="it-IT" baseline="0" dirty="0" err="1" smtClean="0"/>
              <a:t>Engl</a:t>
            </a:r>
            <a:r>
              <a:rPr lang="it-IT" baseline="0" dirty="0" smtClean="0"/>
              <a:t> </a:t>
            </a:r>
            <a:r>
              <a:rPr lang="it-IT" baseline="0" dirty="0" err="1" smtClean="0"/>
              <a:t>J</a:t>
            </a:r>
            <a:r>
              <a:rPr lang="it-IT" baseline="0" dirty="0" smtClean="0"/>
              <a:t> </a:t>
            </a:r>
            <a:r>
              <a:rPr lang="it-IT" baseline="0" dirty="0" err="1" smtClean="0"/>
              <a:t>Med</a:t>
            </a:r>
            <a:r>
              <a:rPr lang="it-IT" baseline="0" dirty="0" smtClean="0"/>
              <a:t>, 2020). In pazienti con ischemia moderata o severa una strategia invasiva non è superiore ad una strategia conservativa sull’end-</a:t>
            </a:r>
            <a:r>
              <a:rPr lang="it-IT" baseline="0" dirty="0" err="1" smtClean="0"/>
              <a:t>point</a:t>
            </a:r>
            <a:r>
              <a:rPr lang="it-IT" baseline="0" dirty="0" smtClean="0"/>
              <a:t> primario composito (mortalità cardiaca, infarto miocardico, ricorrenza di angina instabile, scompenso, arresto cardiaco risuscitato), né su ciascuno </a:t>
            </a:r>
            <a:r>
              <a:rPr lang="it-IT" baseline="0" dirty="0" err="1" smtClean="0"/>
              <a:t>deii</a:t>
            </a:r>
            <a:r>
              <a:rPr lang="it-IT" baseline="0" dirty="0" smtClean="0"/>
              <a:t> componenti dell’end-</a:t>
            </a:r>
            <a:r>
              <a:rPr lang="it-IT" baseline="0" dirty="0" err="1" smtClean="0"/>
              <a:t>point</a:t>
            </a:r>
            <a:r>
              <a:rPr lang="it-IT" baseline="0" dirty="0" smtClean="0"/>
              <a:t> primario.</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8</a:t>
            </a:fld>
            <a:endParaRPr lang="it-IT" sz="1400" b="0" strike="noStrike" spc="-1">
              <a:latin typeface="Times New Roman"/>
            </a:endParaRPr>
          </a:p>
        </p:txBody>
      </p:sp>
    </p:spTree>
    <p:extLst>
      <p:ext uri="{BB962C8B-B14F-4D97-AF65-F5344CB8AC3E}">
        <p14:creationId xmlns:p14="http://schemas.microsoft.com/office/powerpoint/2010/main" val="93933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lstStyle/>
          <a:p>
            <a:r>
              <a:rPr lang="it-IT" dirty="0" smtClean="0"/>
              <a:t>Appena pubblicato ISCHEMIA, una nuova </a:t>
            </a:r>
            <a:r>
              <a:rPr lang="it-IT" dirty="0" err="1" smtClean="0"/>
              <a:t>metanalisi</a:t>
            </a:r>
            <a:r>
              <a:rPr lang="it-IT" dirty="0" smtClean="0"/>
              <a:t> di Bangalore (</a:t>
            </a:r>
            <a:r>
              <a:rPr lang="it-IT" dirty="0" err="1" smtClean="0"/>
              <a:t>Circulation</a:t>
            </a:r>
            <a:r>
              <a:rPr lang="it-IT" dirty="0" smtClean="0"/>
              <a:t>, 2020), che ha incluso tutti i precedenti trials e</a:t>
            </a:r>
            <a:r>
              <a:rPr lang="it-IT" baseline="0" dirty="0" smtClean="0"/>
              <a:t> i risultati di</a:t>
            </a:r>
            <a:r>
              <a:rPr lang="it-IT" dirty="0" smtClean="0"/>
              <a:t> ISCHEMIA, ha definitivamente ribadito che in pazienti stabili la rivascolarizzazione  non migliora la mortalità né l’</a:t>
            </a:r>
            <a:r>
              <a:rPr lang="it-IT" dirty="0" err="1" smtClean="0"/>
              <a:t>ncidenza</a:t>
            </a:r>
            <a:r>
              <a:rPr lang="it-IT" dirty="0" smtClean="0"/>
              <a:t> di infarto</a:t>
            </a:r>
            <a:r>
              <a:rPr lang="it-IT" baseline="0" dirty="0" smtClean="0"/>
              <a:t> rispetto alla terapia medica.</a:t>
            </a:r>
            <a:endParaRPr lang="it-IT" dirty="0"/>
          </a:p>
        </p:txBody>
      </p:sp>
      <p:sp>
        <p:nvSpPr>
          <p:cNvPr id="4" name="Segnaposto numero diapositiva 3"/>
          <p:cNvSpPr>
            <a:spLocks noGrp="1"/>
          </p:cNvSpPr>
          <p:nvPr>
            <p:ph type="sldNum" idx="10"/>
          </p:nvPr>
        </p:nvSpPr>
        <p:spPr/>
        <p:txBody>
          <a:bodyPr/>
          <a:lstStyle/>
          <a:p>
            <a:pPr algn="r"/>
            <a:fld id="{030B4489-D9CF-434E-B5AE-96D332BB8F13}" type="slidenum">
              <a:rPr lang="it-IT" sz="1400" b="0" strike="noStrike" spc="-1" smtClean="0">
                <a:latin typeface="Times New Roman"/>
              </a:rPr>
              <a:t>9</a:t>
            </a:fld>
            <a:endParaRPr lang="it-IT" sz="1400" b="0" strike="noStrike" spc="-1">
              <a:latin typeface="Times New Roman"/>
            </a:endParaRPr>
          </a:p>
        </p:txBody>
      </p:sp>
    </p:spTree>
    <p:extLst>
      <p:ext uri="{BB962C8B-B14F-4D97-AF65-F5344CB8AC3E}">
        <p14:creationId xmlns:p14="http://schemas.microsoft.com/office/powerpoint/2010/main" val="367609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it-IT"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it-IT"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it-IT" sz="4400" b="0" strike="noStrike" spc="-1">
                <a:solidFill>
                  <a:srgbClr val="000000"/>
                </a:solidFill>
                <a:latin typeface="Calibri"/>
              </a:rPr>
              <a:t>Fare clic per modificare stile</a:t>
            </a:r>
          </a:p>
        </p:txBody>
      </p:sp>
      <p:sp>
        <p:nvSpPr>
          <p:cNvPr id="6"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9E6E7082-EA1D-476D-BEFE-78D853766BF1}" type="datetime">
              <a:rPr lang="it-IT" sz="1200" b="0" strike="noStrike" spc="-1">
                <a:solidFill>
                  <a:srgbClr val="8B8B8B"/>
                </a:solidFill>
                <a:latin typeface="Calibri"/>
              </a:rPr>
              <a:t>08/09/22</a:t>
            </a:fld>
            <a:endParaRPr lang="it-IT"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lstStyle/>
          <a:p>
            <a:endParaRPr lang="it-IT"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7C350672-6C28-4829-8DAC-66AB4681FF8B}" type="slidenum">
              <a:rPr lang="it-IT" sz="1200" b="0" strike="noStrike" spc="-1">
                <a:solidFill>
                  <a:srgbClr val="8B8B8B"/>
                </a:solidFill>
                <a:latin typeface="Calibri"/>
              </a:rPr>
              <a:t>‹n.›</a:t>
            </a:fld>
            <a:endParaRPr lang="it-IT"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it-IT" sz="3200" b="0" strike="noStrike" spc="-1">
                <a:solidFill>
                  <a:srgbClr val="000000"/>
                </a:solidFill>
                <a:latin typeface="Calibri"/>
              </a:rPr>
              <a:t>Fai clic per modificare il formato del testo della struttura</a:t>
            </a:r>
          </a:p>
          <a:p>
            <a:pPr marL="864000" lvl="1" indent="-324000">
              <a:spcBef>
                <a:spcPts val="1134"/>
              </a:spcBef>
              <a:buClr>
                <a:srgbClr val="FFFFFF"/>
              </a:buClr>
              <a:buSzPct val="75000"/>
              <a:buFont typeface="Symbol" charset="2"/>
              <a:buChar char=""/>
            </a:pPr>
            <a:r>
              <a:rPr lang="it-IT" sz="2400" b="0" strike="noStrike" spc="-1">
                <a:solidFill>
                  <a:srgbClr val="000000"/>
                </a:solidFill>
                <a:latin typeface="Calibri"/>
              </a:rPr>
              <a:t>Secondo livello struttura</a:t>
            </a:r>
          </a:p>
          <a:p>
            <a:pPr marL="1296000" lvl="2" indent="-288000">
              <a:spcBef>
                <a:spcPts val="850"/>
              </a:spcBef>
              <a:buClr>
                <a:srgbClr val="FFFFFF"/>
              </a:buClr>
              <a:buSzPct val="45000"/>
              <a:buFont typeface="Wingdings" charset="2"/>
              <a:buChar char=""/>
            </a:pPr>
            <a:r>
              <a:rPr lang="it-IT" sz="2000" b="0" strike="noStrike" spc="-1">
                <a:solidFill>
                  <a:srgbClr val="000000"/>
                </a:solidFill>
                <a:latin typeface="Calibri"/>
              </a:rPr>
              <a:t>Terzo livello struttura</a:t>
            </a:r>
          </a:p>
          <a:p>
            <a:pPr marL="1728000" lvl="3" indent="-216000">
              <a:spcBef>
                <a:spcPts val="567"/>
              </a:spcBef>
              <a:buClr>
                <a:srgbClr val="FFFFFF"/>
              </a:buClr>
              <a:buSzPct val="75000"/>
              <a:buFont typeface="Symbol" charset="2"/>
              <a:buChar char=""/>
            </a:pPr>
            <a:r>
              <a:rPr lang="it-IT" sz="2000" b="0" strike="noStrike" spc="-1">
                <a:solidFill>
                  <a:srgbClr val="000000"/>
                </a:solidFill>
                <a:latin typeface="Calibri"/>
              </a:rPr>
              <a:t>Quarto livello struttura</a:t>
            </a:r>
          </a:p>
          <a:p>
            <a:pPr marL="2160000" lvl="4" indent="-216000">
              <a:spcBef>
                <a:spcPts val="283"/>
              </a:spcBef>
              <a:buClr>
                <a:srgbClr val="FFFFFF"/>
              </a:buClr>
              <a:buSzPct val="45000"/>
              <a:buFont typeface="Wingdings" charset="2"/>
              <a:buChar char=""/>
            </a:pPr>
            <a:r>
              <a:rPr lang="it-IT" sz="2000" b="0" strike="noStrike" spc="-1">
                <a:solidFill>
                  <a:srgbClr val="000000"/>
                </a:solidFill>
                <a:latin typeface="Calibri"/>
              </a:rPr>
              <a:t>Quinto livello struttura</a:t>
            </a:r>
          </a:p>
          <a:p>
            <a:pPr marL="2592000" lvl="5" indent="-216000">
              <a:spcBef>
                <a:spcPts val="283"/>
              </a:spcBef>
              <a:buClr>
                <a:srgbClr val="FFFFFF"/>
              </a:buClr>
              <a:buSzPct val="45000"/>
              <a:buFont typeface="Wingdings" charset="2"/>
              <a:buChar char=""/>
            </a:pPr>
            <a:r>
              <a:rPr lang="it-IT" sz="2000" b="0" strike="noStrike" spc="-1">
                <a:solidFill>
                  <a:srgbClr val="000000"/>
                </a:solidFill>
                <a:latin typeface="Calibri"/>
              </a:rPr>
              <a:t>Sesto livello struttura</a:t>
            </a:r>
          </a:p>
          <a:p>
            <a:pPr marL="3024000" lvl="6" indent="-216000">
              <a:spcBef>
                <a:spcPts val="283"/>
              </a:spcBef>
              <a:buClr>
                <a:srgbClr val="FFFFFF"/>
              </a:buClr>
              <a:buSzPct val="45000"/>
              <a:buFont typeface="Wingdings" charset="2"/>
              <a:buChar char=""/>
            </a:pPr>
            <a:r>
              <a:rPr lang="it-IT" sz="2000" b="0" strike="noStrike" spc="-1">
                <a:solidFill>
                  <a:srgbClr val="00000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it-IT" sz="4400" b="0" strike="noStrike" spc="-1">
                <a:solidFill>
                  <a:srgbClr val="000000"/>
                </a:solidFill>
                <a:latin typeface="Calibri"/>
              </a:rPr>
              <a:t>Fare clic per modificare stile</a:t>
            </a:r>
          </a:p>
        </p:txBody>
      </p:sp>
      <p:sp>
        <p:nvSpPr>
          <p:cNvPr id="42"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it-IT" sz="3200" b="0" strike="noStrike" spc="-1">
                <a:solidFill>
                  <a:srgbClr val="000000"/>
                </a:solidFill>
                <a:latin typeface="Calibri"/>
              </a:rPr>
              <a:t>Fare clic per modificare gli stili del testo dello schema</a:t>
            </a:r>
          </a:p>
          <a:p>
            <a:pPr marL="743040" lvl="1" indent="-285480">
              <a:lnSpc>
                <a:spcPct val="100000"/>
              </a:lnSpc>
              <a:spcBef>
                <a:spcPts val="561"/>
              </a:spcBef>
              <a:buClr>
                <a:srgbClr val="000000"/>
              </a:buClr>
              <a:buFont typeface="Arial"/>
              <a:buChar char="–"/>
            </a:pPr>
            <a:r>
              <a:rPr lang="it-IT" sz="2800" b="0" strike="noStrike" spc="-1">
                <a:solidFill>
                  <a:srgbClr val="000000"/>
                </a:solidFill>
                <a:latin typeface="Calibri"/>
              </a:rPr>
              <a:t>Secondo livello</a:t>
            </a:r>
          </a:p>
          <a:p>
            <a:pPr marL="1143000" lvl="2" indent="-228240">
              <a:lnSpc>
                <a:spcPct val="100000"/>
              </a:lnSpc>
              <a:spcBef>
                <a:spcPts val="479"/>
              </a:spcBef>
              <a:buClr>
                <a:srgbClr val="000000"/>
              </a:buClr>
              <a:buFont typeface="Arial"/>
              <a:buChar char="•"/>
            </a:pPr>
            <a:r>
              <a:rPr lang="it-IT" sz="2400" b="0" strike="noStrike" spc="-1">
                <a:solidFill>
                  <a:srgbClr val="000000"/>
                </a:solidFill>
                <a:latin typeface="Calibri"/>
              </a:rPr>
              <a:t>Terzo livello</a:t>
            </a:r>
          </a:p>
          <a:p>
            <a:pPr marL="1600200" lvl="3" indent="-228240">
              <a:lnSpc>
                <a:spcPct val="100000"/>
              </a:lnSpc>
              <a:spcBef>
                <a:spcPts val="400"/>
              </a:spcBef>
              <a:buClr>
                <a:srgbClr val="000000"/>
              </a:buClr>
              <a:buFont typeface="Arial"/>
              <a:buChar char="–"/>
            </a:pPr>
            <a:r>
              <a:rPr lang="it-IT" sz="2000" b="0" strike="noStrike" spc="-1">
                <a:solidFill>
                  <a:srgbClr val="000000"/>
                </a:solidFill>
                <a:latin typeface="Calibri"/>
              </a:rPr>
              <a:t>Quarto livello</a:t>
            </a:r>
          </a:p>
          <a:p>
            <a:pPr marL="2057400" lvl="4" indent="-228240">
              <a:lnSpc>
                <a:spcPct val="100000"/>
              </a:lnSpc>
              <a:spcBef>
                <a:spcPts val="400"/>
              </a:spcBef>
              <a:buClr>
                <a:srgbClr val="000000"/>
              </a:buClr>
              <a:buFont typeface="Arial"/>
              <a:buChar char="»"/>
            </a:pPr>
            <a:r>
              <a:rPr lang="it-IT" sz="2000" b="0" strike="noStrike" spc="-1">
                <a:solidFill>
                  <a:srgbClr val="000000"/>
                </a:solidFill>
                <a:latin typeface="Calibri"/>
              </a:rPr>
              <a:t>Quinto livello</a:t>
            </a:r>
          </a:p>
        </p:txBody>
      </p:sp>
      <p:sp>
        <p:nvSpPr>
          <p:cNvPr id="43"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9357ACD4-8ADA-4529-B323-F8D121E6548A}" type="datetime">
              <a:rPr lang="it-IT" sz="1200" b="0" strike="noStrike" spc="-1">
                <a:solidFill>
                  <a:srgbClr val="8B8B8B"/>
                </a:solidFill>
                <a:latin typeface="Calibri"/>
              </a:rPr>
              <a:t>08/09/22</a:t>
            </a:fld>
            <a:endParaRPr lang="it-IT" sz="12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lstStyle/>
          <a:p>
            <a:endParaRPr lang="it-IT"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50277B09-4FEA-4961-9A28-33403C1F6255}" type="slidenum">
              <a:rPr lang="it-IT" sz="1200" b="0" strike="noStrike" spc="-1">
                <a:solidFill>
                  <a:srgbClr val="8B8B8B"/>
                </a:solidFill>
                <a:latin typeface="Calibri"/>
              </a:rPr>
              <a:t>‹n.›</a:t>
            </a:fld>
            <a:endParaRPr lang="it-IT"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3.pn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5.jpeg"/><Relationship Id="rId5" Type="http://schemas.openxmlformats.org/officeDocument/2006/relationships/image" Target="../media/image26.jpg"/><Relationship Id="rId6"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1.jpg"/><Relationship Id="rId5" Type="http://schemas.openxmlformats.org/officeDocument/2006/relationships/image" Target="../media/image32.jpg"/><Relationship Id="rId6" Type="http://schemas.openxmlformats.org/officeDocument/2006/relationships/image" Target="../media/image33.jpg"/><Relationship Id="rId7" Type="http://schemas.openxmlformats.org/officeDocument/2006/relationships/image" Target="../media/image34.jpg"/><Relationship Id="rId8"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5.jpg"/><Relationship Id="rId5"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8.jpg"/><Relationship Id="rId5" Type="http://schemas.openxmlformats.org/officeDocument/2006/relationships/image" Target="../media/image39.jpg"/><Relationship Id="rId6" Type="http://schemas.openxmlformats.org/officeDocument/2006/relationships/image" Target="../media/image40.jpeg"/><Relationship Id="rId7" Type="http://schemas.openxmlformats.org/officeDocument/2006/relationships/image" Target="../media/image41.jpg"/><Relationship Id="rId8" Type="http://schemas.openxmlformats.org/officeDocument/2006/relationships/image" Target="../media/image42.jpg"/><Relationship Id="rId9" Type="http://schemas.openxmlformats.org/officeDocument/2006/relationships/image" Target="../media/image43.jpg"/><Relationship Id="rId10" Type="http://schemas.openxmlformats.org/officeDocument/2006/relationships/image" Target="../media/image2.jpeg"/><Relationship Id="rId11" Type="http://schemas.openxmlformats.org/officeDocument/2006/relationships/image" Target="../media/image44.jpg"/><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5.jpg"/><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chart" Target="../charts/chart2.xml"/><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chart" Target="../charts/chart3.xml"/><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5" Type="http://schemas.openxmlformats.org/officeDocument/2006/relationships/image" Target="../media/image7.jpe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chart" Target="../charts/chart5.xml"/><Relationship Id="rId6" Type="http://schemas.openxmlformats.org/officeDocument/2006/relationships/chart" Target="../charts/chart6.xml"/><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chart" Target="../charts/chart8.xml"/><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chart" Target="../charts/chart9.xml"/><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chart" Target="../charts/chart10.xml"/><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chart" Target="../charts/chart11.xml"/><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chart" Target="../charts/chart12.xml"/><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cxnSp>
        <p:nvCxnSpPr>
          <p:cNvPr id="43" name="Connettore 1 42"/>
          <p:cNvCxnSpPr/>
          <p:nvPr/>
        </p:nvCxnSpPr>
        <p:spPr>
          <a:xfrm>
            <a:off x="2292551" y="3835424"/>
            <a:ext cx="1526587"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3819139" y="3024861"/>
            <a:ext cx="0" cy="1562299"/>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CasellaDiTesto 44"/>
          <p:cNvSpPr txBox="1"/>
          <p:nvPr/>
        </p:nvSpPr>
        <p:spPr>
          <a:xfrm>
            <a:off x="1644801" y="5740185"/>
            <a:ext cx="1322087" cy="933025"/>
          </a:xfrm>
          <a:prstGeom prst="rect">
            <a:avLst/>
          </a:prstGeom>
          <a:noFill/>
          <a:ln>
            <a:solidFill>
              <a:srgbClr val="FFFFFF"/>
            </a:solidFill>
          </a:ln>
        </p:spPr>
        <p:txBody>
          <a:bodyPr wrap="square" rtlCol="0">
            <a:spAutoFit/>
          </a:bodyPr>
          <a:lstStyle/>
          <a:p>
            <a:pPr marL="171450" indent="-171450">
              <a:buFont typeface="Arial"/>
              <a:buChar char="•"/>
            </a:pPr>
            <a:r>
              <a:rPr lang="it-IT" sz="900" dirty="0" smtClean="0">
                <a:solidFill>
                  <a:schemeClr val="bg1"/>
                </a:solidFill>
                <a:latin typeface="Arial"/>
                <a:cs typeface="Arial"/>
              </a:rPr>
              <a:t>Inclusion/exclusion</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Informed consent</a:t>
            </a:r>
          </a:p>
          <a:p>
            <a:pPr marL="171450" indent="-171450">
              <a:buFont typeface="Arial"/>
              <a:buChar char="•"/>
            </a:pPr>
            <a:r>
              <a:rPr lang="it-IT" sz="900" dirty="0" smtClean="0">
                <a:solidFill>
                  <a:schemeClr val="bg1"/>
                </a:solidFill>
                <a:latin typeface="Arial"/>
                <a:cs typeface="Arial"/>
              </a:rPr>
              <a:t>Enrollment</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CCS</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SAQ-7</a:t>
            </a:r>
          </a:p>
          <a:p>
            <a:pPr marL="171450" indent="-171450">
              <a:buFont typeface="Arial"/>
              <a:buChar char="•"/>
            </a:pPr>
            <a:r>
              <a:rPr lang="it-IT" sz="900" dirty="0" smtClean="0">
                <a:solidFill>
                  <a:schemeClr val="bg1"/>
                </a:solidFill>
                <a:latin typeface="Arial"/>
                <a:cs typeface="Arial"/>
              </a:rPr>
              <a:t>OMT</a:t>
            </a:r>
            <a:endParaRPr lang="it-IT" sz="900" dirty="0">
              <a:solidFill>
                <a:schemeClr val="bg1"/>
              </a:solidFill>
              <a:latin typeface="Arial"/>
              <a:cs typeface="Arial"/>
            </a:endParaRPr>
          </a:p>
        </p:txBody>
      </p:sp>
      <p:sp>
        <p:nvSpPr>
          <p:cNvPr id="46" name="CasellaDiTesto 45"/>
          <p:cNvSpPr txBox="1"/>
          <p:nvPr/>
        </p:nvSpPr>
        <p:spPr>
          <a:xfrm>
            <a:off x="1910071" y="5165298"/>
            <a:ext cx="755450" cy="348151"/>
          </a:xfrm>
          <a:prstGeom prst="rect">
            <a:avLst/>
          </a:prstGeom>
          <a:noFill/>
          <a:ln>
            <a:solidFill>
              <a:srgbClr val="FFFFFF"/>
            </a:solidFill>
          </a:ln>
        </p:spPr>
        <p:txBody>
          <a:bodyPr wrap="none" rtlCol="0">
            <a:spAutoFit/>
          </a:bodyPr>
          <a:lstStyle/>
          <a:p>
            <a:pPr algn="ctr"/>
            <a:r>
              <a:rPr lang="it-IT" sz="1000" b="1" dirty="0" smtClean="0">
                <a:solidFill>
                  <a:schemeClr val="bg1"/>
                </a:solidFill>
                <a:latin typeface="Arial"/>
                <a:cs typeface="Arial"/>
              </a:rPr>
              <a:t>VISIT 1</a:t>
            </a:r>
          </a:p>
          <a:p>
            <a:pPr algn="ctr"/>
            <a:r>
              <a:rPr lang="it-IT" sz="1000" b="1" dirty="0" smtClean="0">
                <a:solidFill>
                  <a:schemeClr val="bg1"/>
                </a:solidFill>
                <a:latin typeface="Arial"/>
                <a:cs typeface="Arial"/>
              </a:rPr>
              <a:t>Enrollment</a:t>
            </a:r>
          </a:p>
        </p:txBody>
      </p:sp>
      <p:sp>
        <p:nvSpPr>
          <p:cNvPr id="47" name="CasellaDiTesto 46"/>
          <p:cNvSpPr txBox="1"/>
          <p:nvPr/>
        </p:nvSpPr>
        <p:spPr>
          <a:xfrm>
            <a:off x="3512313" y="5164817"/>
            <a:ext cx="613651" cy="374931"/>
          </a:xfrm>
          <a:prstGeom prst="rect">
            <a:avLst/>
          </a:prstGeom>
          <a:noFill/>
          <a:ln>
            <a:solidFill>
              <a:srgbClr val="FFFFFF"/>
            </a:solidFill>
          </a:ln>
        </p:spPr>
        <p:txBody>
          <a:bodyPr wrap="none" rtlCol="0">
            <a:spAutoFit/>
          </a:bodyPr>
          <a:lstStyle/>
          <a:p>
            <a:pPr algn="ctr"/>
            <a:r>
              <a:rPr lang="it-IT" sz="1100" b="1" dirty="0" smtClean="0">
                <a:solidFill>
                  <a:schemeClr val="bg1"/>
                </a:solidFill>
                <a:latin typeface="Arial"/>
                <a:cs typeface="Arial"/>
              </a:rPr>
              <a:t>VISIT 2</a:t>
            </a:r>
          </a:p>
          <a:p>
            <a:pPr algn="ctr"/>
            <a:r>
              <a:rPr lang="it-IT" sz="1100" b="1" dirty="0" smtClean="0">
                <a:solidFill>
                  <a:schemeClr val="bg1"/>
                </a:solidFill>
                <a:latin typeface="Arial"/>
                <a:cs typeface="Arial"/>
              </a:rPr>
              <a:t>1 </a:t>
            </a:r>
            <a:r>
              <a:rPr lang="it-IT" sz="1000" b="1" dirty="0" smtClean="0">
                <a:solidFill>
                  <a:schemeClr val="bg1"/>
                </a:solidFill>
                <a:latin typeface="Arial"/>
                <a:cs typeface="Arial"/>
              </a:rPr>
              <a:t>month</a:t>
            </a:r>
          </a:p>
        </p:txBody>
      </p:sp>
      <p:sp>
        <p:nvSpPr>
          <p:cNvPr id="48" name="CasellaDiTesto 47"/>
          <p:cNvSpPr txBox="1"/>
          <p:nvPr/>
        </p:nvSpPr>
        <p:spPr>
          <a:xfrm>
            <a:off x="3142127" y="5736133"/>
            <a:ext cx="1386279" cy="923330"/>
          </a:xfrm>
          <a:prstGeom prst="rect">
            <a:avLst/>
          </a:prstGeom>
          <a:noFill/>
          <a:ln>
            <a:solidFill>
              <a:srgbClr val="FFFFFF"/>
            </a:solidFill>
          </a:ln>
        </p:spPr>
        <p:txBody>
          <a:bodyPr wrap="square" rtlCol="0">
            <a:spAutoFit/>
          </a:bodyPr>
          <a:lstStyle/>
          <a:p>
            <a:pPr marL="171450" indent="-171450">
              <a:buFont typeface="Arial"/>
              <a:buChar char="•"/>
            </a:pPr>
            <a:r>
              <a:rPr lang="it-IT" sz="900" dirty="0" smtClean="0">
                <a:solidFill>
                  <a:schemeClr val="bg1"/>
                </a:solidFill>
                <a:latin typeface="Arial"/>
                <a:cs typeface="Arial"/>
              </a:rPr>
              <a:t>Therapy adherence</a:t>
            </a:r>
          </a:p>
          <a:p>
            <a:pPr marL="171450" indent="-171450">
              <a:buFont typeface="Arial"/>
              <a:buChar char="•"/>
            </a:pPr>
            <a:r>
              <a:rPr lang="it-IT" sz="900" dirty="0" smtClean="0">
                <a:solidFill>
                  <a:schemeClr val="bg1"/>
                </a:solidFill>
                <a:latin typeface="Arial"/>
                <a:cs typeface="Arial"/>
              </a:rPr>
              <a:t>Angina self-assess.</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CCS</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SAQ-7</a:t>
            </a:r>
          </a:p>
          <a:p>
            <a:pPr marL="171450" indent="-171450">
              <a:buFont typeface="Arial"/>
              <a:buChar char="•"/>
            </a:pPr>
            <a:r>
              <a:rPr lang="it-IT" sz="900" dirty="0" smtClean="0">
                <a:solidFill>
                  <a:schemeClr val="bg1"/>
                </a:solidFill>
                <a:latin typeface="Arial"/>
                <a:cs typeface="Arial"/>
              </a:rPr>
              <a:t>INV/MED</a:t>
            </a:r>
          </a:p>
          <a:p>
            <a:pPr marL="171450" indent="-171450">
              <a:buFont typeface="Arial"/>
              <a:buChar char="•"/>
            </a:pPr>
            <a:r>
              <a:rPr lang="it-IT" sz="900" dirty="0" smtClean="0">
                <a:solidFill>
                  <a:schemeClr val="bg1"/>
                </a:solidFill>
                <a:latin typeface="Arial"/>
                <a:cs typeface="Arial"/>
              </a:rPr>
              <a:t>MACEs</a:t>
            </a:r>
          </a:p>
        </p:txBody>
      </p:sp>
      <p:cxnSp>
        <p:nvCxnSpPr>
          <p:cNvPr id="49" name="Connettore 1 48"/>
          <p:cNvCxnSpPr/>
          <p:nvPr/>
        </p:nvCxnSpPr>
        <p:spPr>
          <a:xfrm>
            <a:off x="3819139" y="4587161"/>
            <a:ext cx="3121685" cy="0"/>
          </a:xfrm>
          <a:prstGeom prst="line">
            <a:avLst/>
          </a:prstGeom>
          <a:ln w="28575"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0" name="CasellaDiTesto 49"/>
          <p:cNvSpPr txBox="1"/>
          <p:nvPr/>
        </p:nvSpPr>
        <p:spPr>
          <a:xfrm>
            <a:off x="3819139" y="4299084"/>
            <a:ext cx="2166945" cy="241027"/>
          </a:xfrm>
          <a:prstGeom prst="rect">
            <a:avLst/>
          </a:prstGeom>
          <a:noFill/>
        </p:spPr>
        <p:txBody>
          <a:bodyPr wrap="none" rtlCol="0">
            <a:spAutoFit/>
          </a:bodyPr>
          <a:lstStyle/>
          <a:p>
            <a:r>
              <a:rPr lang="it-IT" sz="1200" b="1" dirty="0" smtClean="0">
                <a:solidFill>
                  <a:srgbClr val="FFFF00"/>
                </a:solidFill>
                <a:latin typeface="Arial"/>
                <a:cs typeface="Arial"/>
              </a:rPr>
              <a:t>Optimal </a:t>
            </a:r>
            <a:r>
              <a:rPr lang="it-IT" sz="1200" b="1" dirty="0" err="1" smtClean="0">
                <a:solidFill>
                  <a:srgbClr val="FFFF00"/>
                </a:solidFill>
                <a:latin typeface="Arial"/>
                <a:cs typeface="Arial"/>
              </a:rPr>
              <a:t>Medical</a:t>
            </a:r>
            <a:r>
              <a:rPr lang="it-IT" sz="1200" b="1" dirty="0" smtClean="0">
                <a:solidFill>
                  <a:srgbClr val="FFFF00"/>
                </a:solidFill>
                <a:latin typeface="Arial"/>
                <a:cs typeface="Arial"/>
              </a:rPr>
              <a:t> </a:t>
            </a:r>
            <a:r>
              <a:rPr lang="it-IT" sz="1200" b="1" dirty="0" err="1" smtClean="0">
                <a:solidFill>
                  <a:srgbClr val="FFFF00"/>
                </a:solidFill>
                <a:latin typeface="Arial"/>
                <a:cs typeface="Arial"/>
              </a:rPr>
              <a:t>Therapy</a:t>
            </a:r>
            <a:r>
              <a:rPr lang="it-IT" sz="1200" b="1" dirty="0" smtClean="0">
                <a:solidFill>
                  <a:srgbClr val="FFFF00"/>
                </a:solidFill>
                <a:latin typeface="Arial"/>
                <a:cs typeface="Arial"/>
              </a:rPr>
              <a:t> alone</a:t>
            </a:r>
            <a:endParaRPr lang="it-IT" sz="1200" b="1" dirty="0">
              <a:solidFill>
                <a:srgbClr val="FFFF00"/>
              </a:solidFill>
              <a:latin typeface="Arial"/>
              <a:cs typeface="Arial"/>
            </a:endParaRPr>
          </a:p>
        </p:txBody>
      </p:sp>
      <p:sp>
        <p:nvSpPr>
          <p:cNvPr id="51" name="CasellaDiTesto 50"/>
          <p:cNvSpPr txBox="1"/>
          <p:nvPr/>
        </p:nvSpPr>
        <p:spPr>
          <a:xfrm>
            <a:off x="3819139" y="3044729"/>
            <a:ext cx="1013646" cy="562397"/>
          </a:xfrm>
          <a:prstGeom prst="rect">
            <a:avLst/>
          </a:prstGeom>
          <a:noFill/>
        </p:spPr>
        <p:txBody>
          <a:bodyPr wrap="none" rtlCol="0">
            <a:spAutoFit/>
          </a:bodyPr>
          <a:lstStyle/>
          <a:p>
            <a:r>
              <a:rPr lang="it-IT" sz="1200" b="1" dirty="0" smtClean="0">
                <a:solidFill>
                  <a:srgbClr val="FFFF00"/>
                </a:solidFill>
                <a:latin typeface="Arial"/>
                <a:cs typeface="Arial"/>
              </a:rPr>
              <a:t>Invasive</a:t>
            </a:r>
          </a:p>
          <a:p>
            <a:r>
              <a:rPr lang="it-IT" sz="1200" b="1" dirty="0" smtClean="0">
                <a:solidFill>
                  <a:srgbClr val="FFFF00"/>
                </a:solidFill>
                <a:latin typeface="Arial"/>
                <a:cs typeface="Arial"/>
              </a:rPr>
              <a:t>Coronary </a:t>
            </a:r>
          </a:p>
          <a:p>
            <a:r>
              <a:rPr lang="it-IT" sz="1200" b="1" dirty="0">
                <a:solidFill>
                  <a:srgbClr val="FFFF00"/>
                </a:solidFill>
                <a:latin typeface="Arial"/>
                <a:cs typeface="Arial"/>
              </a:rPr>
              <a:t>A</a:t>
            </a:r>
            <a:r>
              <a:rPr lang="it-IT" sz="1200" b="1" dirty="0" smtClean="0">
                <a:solidFill>
                  <a:srgbClr val="FFFF00"/>
                </a:solidFill>
                <a:latin typeface="Arial"/>
                <a:cs typeface="Arial"/>
              </a:rPr>
              <a:t>ngiography</a:t>
            </a:r>
            <a:endParaRPr lang="it-IT" sz="1200" b="1" dirty="0">
              <a:solidFill>
                <a:srgbClr val="FFFF00"/>
              </a:solidFill>
              <a:latin typeface="Arial"/>
              <a:cs typeface="Arial"/>
            </a:endParaRPr>
          </a:p>
        </p:txBody>
      </p:sp>
      <p:cxnSp>
        <p:nvCxnSpPr>
          <p:cNvPr id="52" name="Connettore 1 51"/>
          <p:cNvCxnSpPr/>
          <p:nvPr/>
        </p:nvCxnSpPr>
        <p:spPr>
          <a:xfrm>
            <a:off x="3819139" y="3024861"/>
            <a:ext cx="912892"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3" name="CasellaDiTesto 52"/>
          <p:cNvSpPr txBox="1"/>
          <p:nvPr/>
        </p:nvSpPr>
        <p:spPr>
          <a:xfrm>
            <a:off x="4978211" y="5175900"/>
            <a:ext cx="667254" cy="348151"/>
          </a:xfrm>
          <a:prstGeom prst="rect">
            <a:avLst/>
          </a:prstGeom>
          <a:noFill/>
          <a:ln>
            <a:solidFill>
              <a:srgbClr val="FFFFFF"/>
            </a:solidFill>
          </a:ln>
        </p:spPr>
        <p:txBody>
          <a:bodyPr wrap="none" rtlCol="0">
            <a:spAutoFit/>
          </a:bodyPr>
          <a:lstStyle/>
          <a:p>
            <a:pPr algn="ctr"/>
            <a:r>
              <a:rPr lang="it-IT" sz="1000" b="1" dirty="0" smtClean="0">
                <a:solidFill>
                  <a:schemeClr val="bg1"/>
                </a:solidFill>
                <a:latin typeface="Arial"/>
                <a:cs typeface="Arial"/>
              </a:rPr>
              <a:t>VISIT 3</a:t>
            </a:r>
          </a:p>
          <a:p>
            <a:pPr algn="ctr"/>
            <a:r>
              <a:rPr lang="it-IT" sz="1000" b="1" dirty="0">
                <a:solidFill>
                  <a:schemeClr val="bg1"/>
                </a:solidFill>
                <a:latin typeface="Arial"/>
                <a:cs typeface="Arial"/>
              </a:rPr>
              <a:t>4</a:t>
            </a:r>
            <a:r>
              <a:rPr lang="it-IT" sz="1000" b="1" dirty="0" smtClean="0">
                <a:solidFill>
                  <a:schemeClr val="bg1"/>
                </a:solidFill>
                <a:latin typeface="Arial"/>
                <a:cs typeface="Arial"/>
              </a:rPr>
              <a:t> months</a:t>
            </a:r>
          </a:p>
        </p:txBody>
      </p:sp>
      <p:cxnSp>
        <p:nvCxnSpPr>
          <p:cNvPr id="54" name="Connettore 1 53"/>
          <p:cNvCxnSpPr/>
          <p:nvPr/>
        </p:nvCxnSpPr>
        <p:spPr>
          <a:xfrm>
            <a:off x="4749292" y="2567636"/>
            <a:ext cx="0" cy="878805"/>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4762957" y="3446441"/>
            <a:ext cx="2177866" cy="0"/>
          </a:xfrm>
          <a:prstGeom prst="line">
            <a:avLst/>
          </a:prstGeom>
          <a:ln w="28575"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flipV="1">
            <a:off x="4749292" y="2567636"/>
            <a:ext cx="2191532" cy="4010"/>
          </a:xfrm>
          <a:prstGeom prst="line">
            <a:avLst/>
          </a:prstGeom>
          <a:ln w="28575"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7" name="CasellaDiTesto 56"/>
          <p:cNvSpPr txBox="1"/>
          <p:nvPr/>
        </p:nvSpPr>
        <p:spPr>
          <a:xfrm>
            <a:off x="4763262" y="2988580"/>
            <a:ext cx="1364752" cy="461665"/>
          </a:xfrm>
          <a:prstGeom prst="rect">
            <a:avLst/>
          </a:prstGeom>
          <a:noFill/>
        </p:spPr>
        <p:txBody>
          <a:bodyPr wrap="none" rtlCol="0">
            <a:spAutoFit/>
          </a:bodyPr>
          <a:lstStyle/>
          <a:p>
            <a:r>
              <a:rPr lang="it-IT" sz="1200" b="1" dirty="0" smtClean="0">
                <a:solidFill>
                  <a:srgbClr val="FFFF00"/>
                </a:solidFill>
                <a:latin typeface="Arial"/>
                <a:cs typeface="Arial"/>
              </a:rPr>
              <a:t>Optimal </a:t>
            </a:r>
            <a:r>
              <a:rPr lang="it-IT" sz="1200" b="1" dirty="0" err="1" smtClean="0">
                <a:solidFill>
                  <a:srgbClr val="FFFF00"/>
                </a:solidFill>
                <a:latin typeface="Arial"/>
                <a:cs typeface="Arial"/>
              </a:rPr>
              <a:t>Medical</a:t>
            </a:r>
            <a:r>
              <a:rPr lang="it-IT" sz="1200" b="1" dirty="0" smtClean="0">
                <a:solidFill>
                  <a:srgbClr val="FFFF00"/>
                </a:solidFill>
                <a:latin typeface="Arial"/>
                <a:cs typeface="Arial"/>
              </a:rPr>
              <a:t> </a:t>
            </a:r>
          </a:p>
          <a:p>
            <a:r>
              <a:rPr lang="it-IT" sz="1200" b="1" dirty="0" err="1" smtClean="0">
                <a:solidFill>
                  <a:srgbClr val="FFFF00"/>
                </a:solidFill>
                <a:latin typeface="Arial"/>
                <a:cs typeface="Arial"/>
              </a:rPr>
              <a:t>Therapy</a:t>
            </a:r>
            <a:r>
              <a:rPr lang="it-IT" sz="1200" b="1" dirty="0" smtClean="0">
                <a:solidFill>
                  <a:srgbClr val="FFFF00"/>
                </a:solidFill>
                <a:latin typeface="Arial"/>
                <a:cs typeface="Arial"/>
              </a:rPr>
              <a:t> </a:t>
            </a:r>
            <a:r>
              <a:rPr lang="it-IT" sz="1200" dirty="0" smtClean="0">
                <a:solidFill>
                  <a:srgbClr val="FFFF00"/>
                </a:solidFill>
                <a:latin typeface="Arial"/>
                <a:cs typeface="Arial"/>
              </a:rPr>
              <a:t>(cont)</a:t>
            </a:r>
            <a:endParaRPr lang="it-IT" sz="1200" b="1" dirty="0">
              <a:solidFill>
                <a:srgbClr val="FFFF00"/>
              </a:solidFill>
              <a:latin typeface="Arial"/>
              <a:cs typeface="Arial"/>
            </a:endParaRPr>
          </a:p>
        </p:txBody>
      </p:sp>
      <p:sp>
        <p:nvSpPr>
          <p:cNvPr id="58" name="CasellaDiTesto 57"/>
          <p:cNvSpPr txBox="1"/>
          <p:nvPr/>
        </p:nvSpPr>
        <p:spPr>
          <a:xfrm>
            <a:off x="4749292" y="2563409"/>
            <a:ext cx="828507" cy="241027"/>
          </a:xfrm>
          <a:prstGeom prst="rect">
            <a:avLst/>
          </a:prstGeom>
          <a:noFill/>
        </p:spPr>
        <p:txBody>
          <a:bodyPr wrap="none" rtlCol="0">
            <a:spAutoFit/>
          </a:bodyPr>
          <a:lstStyle/>
          <a:p>
            <a:r>
              <a:rPr lang="it-IT" sz="1200" b="1" dirty="0" smtClean="0">
                <a:solidFill>
                  <a:srgbClr val="FFFF00"/>
                </a:solidFill>
                <a:latin typeface="Arial"/>
                <a:cs typeface="Arial"/>
              </a:rPr>
              <a:t>PCI/CABG</a:t>
            </a:r>
            <a:endParaRPr lang="it-IT" sz="1200" b="1" dirty="0">
              <a:solidFill>
                <a:srgbClr val="FFFF00"/>
              </a:solidFill>
              <a:latin typeface="Arial"/>
              <a:cs typeface="Arial"/>
            </a:endParaRPr>
          </a:p>
        </p:txBody>
      </p:sp>
      <p:sp>
        <p:nvSpPr>
          <p:cNvPr id="59" name="CasellaDiTesto 58"/>
          <p:cNvSpPr txBox="1"/>
          <p:nvPr/>
        </p:nvSpPr>
        <p:spPr>
          <a:xfrm>
            <a:off x="4641424" y="5724038"/>
            <a:ext cx="1396453" cy="923330"/>
          </a:xfrm>
          <a:prstGeom prst="rect">
            <a:avLst/>
          </a:prstGeom>
          <a:noFill/>
          <a:ln>
            <a:solidFill>
              <a:srgbClr val="FFFFFF"/>
            </a:solidFill>
          </a:ln>
        </p:spPr>
        <p:txBody>
          <a:bodyPr wrap="square" rtlCol="0">
            <a:spAutoFit/>
          </a:bodyPr>
          <a:lstStyle/>
          <a:p>
            <a:pPr marL="171450" indent="-171450">
              <a:buFont typeface="Arial"/>
              <a:buChar char="•"/>
            </a:pPr>
            <a:r>
              <a:rPr lang="it-IT" sz="900" dirty="0" smtClean="0">
                <a:solidFill>
                  <a:schemeClr val="bg1"/>
                </a:solidFill>
                <a:latin typeface="Arial"/>
                <a:cs typeface="Arial"/>
              </a:rPr>
              <a:t>Therapy adherence</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Angina self-assess.</a:t>
            </a:r>
          </a:p>
          <a:p>
            <a:pPr marL="171450" indent="-171450">
              <a:buFont typeface="Arial"/>
              <a:buChar char="•"/>
            </a:pPr>
            <a:r>
              <a:rPr lang="it-IT" sz="900" dirty="0" smtClean="0">
                <a:solidFill>
                  <a:schemeClr val="bg1"/>
                </a:solidFill>
                <a:latin typeface="Arial"/>
                <a:cs typeface="Arial"/>
              </a:rPr>
              <a:t>CCS</a:t>
            </a:r>
          </a:p>
          <a:p>
            <a:pPr marL="171450" indent="-171450">
              <a:buFont typeface="Arial"/>
              <a:buChar char="•"/>
            </a:pPr>
            <a:r>
              <a:rPr lang="it-IT" sz="900" dirty="0" smtClean="0">
                <a:solidFill>
                  <a:schemeClr val="bg1"/>
                </a:solidFill>
                <a:latin typeface="Arial"/>
                <a:cs typeface="Arial"/>
              </a:rPr>
              <a:t>SAQ-7</a:t>
            </a:r>
          </a:p>
          <a:p>
            <a:pPr marL="171450" indent="-171450">
              <a:buFont typeface="Arial"/>
              <a:buChar char="•"/>
            </a:pPr>
            <a:r>
              <a:rPr lang="it-IT" sz="900" dirty="0" smtClean="0">
                <a:solidFill>
                  <a:schemeClr val="bg1"/>
                </a:solidFill>
                <a:latin typeface="Arial"/>
                <a:cs typeface="Arial"/>
              </a:rPr>
              <a:t>INV/MED</a:t>
            </a:r>
          </a:p>
          <a:p>
            <a:pPr marL="171450" indent="-171450">
              <a:buFont typeface="Arial"/>
              <a:buChar char="•"/>
            </a:pPr>
            <a:r>
              <a:rPr lang="it-IT" sz="900" dirty="0" smtClean="0">
                <a:solidFill>
                  <a:schemeClr val="bg1"/>
                </a:solidFill>
                <a:latin typeface="Arial"/>
                <a:cs typeface="Arial"/>
              </a:rPr>
              <a:t>MACEs</a:t>
            </a:r>
          </a:p>
        </p:txBody>
      </p:sp>
      <p:sp>
        <p:nvSpPr>
          <p:cNvPr id="60" name="CasellaDiTesto 59"/>
          <p:cNvSpPr txBox="1"/>
          <p:nvPr/>
        </p:nvSpPr>
        <p:spPr>
          <a:xfrm>
            <a:off x="6580618" y="5171230"/>
            <a:ext cx="730314" cy="348151"/>
          </a:xfrm>
          <a:prstGeom prst="rect">
            <a:avLst/>
          </a:prstGeom>
          <a:noFill/>
          <a:ln>
            <a:solidFill>
              <a:srgbClr val="FFFFFF"/>
            </a:solidFill>
          </a:ln>
        </p:spPr>
        <p:txBody>
          <a:bodyPr wrap="none" rtlCol="0">
            <a:spAutoFit/>
          </a:bodyPr>
          <a:lstStyle/>
          <a:p>
            <a:pPr algn="ctr"/>
            <a:r>
              <a:rPr lang="it-IT" sz="1000" b="1" dirty="0" smtClean="0">
                <a:solidFill>
                  <a:schemeClr val="bg1"/>
                </a:solidFill>
                <a:latin typeface="Arial"/>
                <a:cs typeface="Arial"/>
              </a:rPr>
              <a:t>VISIT 4</a:t>
            </a:r>
          </a:p>
          <a:p>
            <a:pPr algn="ctr"/>
            <a:r>
              <a:rPr lang="it-IT" sz="1000" b="1" dirty="0" smtClean="0">
                <a:solidFill>
                  <a:schemeClr val="bg1"/>
                </a:solidFill>
                <a:latin typeface="Arial"/>
                <a:cs typeface="Arial"/>
              </a:rPr>
              <a:t>12 months</a:t>
            </a:r>
          </a:p>
        </p:txBody>
      </p:sp>
      <p:sp>
        <p:nvSpPr>
          <p:cNvPr id="61" name="CasellaDiTesto 60"/>
          <p:cNvSpPr txBox="1"/>
          <p:nvPr/>
        </p:nvSpPr>
        <p:spPr>
          <a:xfrm>
            <a:off x="6300211" y="5736137"/>
            <a:ext cx="1309595" cy="923330"/>
          </a:xfrm>
          <a:prstGeom prst="rect">
            <a:avLst/>
          </a:prstGeom>
          <a:noFill/>
          <a:ln>
            <a:solidFill>
              <a:srgbClr val="FFFFFF"/>
            </a:solidFill>
          </a:ln>
        </p:spPr>
        <p:txBody>
          <a:bodyPr wrap="square" rtlCol="0">
            <a:spAutoFit/>
          </a:bodyPr>
          <a:lstStyle/>
          <a:p>
            <a:pPr marL="171450" indent="-171450">
              <a:buFont typeface="Arial"/>
              <a:buChar char="•"/>
            </a:pPr>
            <a:r>
              <a:rPr lang="it-IT" sz="900" dirty="0" smtClean="0">
                <a:solidFill>
                  <a:schemeClr val="bg1"/>
                </a:solidFill>
                <a:latin typeface="Arial"/>
                <a:cs typeface="Arial"/>
              </a:rPr>
              <a:t>Therapy adherence</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Angina self-</a:t>
            </a:r>
            <a:r>
              <a:rPr lang="it-IT" sz="900" dirty="0" err="1" smtClean="0">
                <a:solidFill>
                  <a:schemeClr val="bg1"/>
                </a:solidFill>
                <a:latin typeface="Arial"/>
                <a:cs typeface="Arial"/>
              </a:rPr>
              <a:t>assess</a:t>
            </a:r>
            <a:endParaRPr lang="it-IT" sz="900" dirty="0" smtClean="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CCS</a:t>
            </a:r>
          </a:p>
          <a:p>
            <a:pPr marL="171450" indent="-171450">
              <a:buFont typeface="Arial"/>
              <a:buChar char="•"/>
            </a:pPr>
            <a:r>
              <a:rPr lang="it-IT" sz="900" dirty="0" smtClean="0">
                <a:solidFill>
                  <a:schemeClr val="bg1"/>
                </a:solidFill>
                <a:latin typeface="Arial"/>
                <a:cs typeface="Arial"/>
              </a:rPr>
              <a:t>SAQ-7</a:t>
            </a:r>
          </a:p>
          <a:p>
            <a:pPr marL="171450" indent="-171450">
              <a:buFont typeface="Arial"/>
              <a:buChar char="•"/>
            </a:pPr>
            <a:r>
              <a:rPr lang="it-IT" sz="900" dirty="0" smtClean="0">
                <a:solidFill>
                  <a:schemeClr val="bg1"/>
                </a:solidFill>
                <a:latin typeface="Arial"/>
                <a:cs typeface="Arial"/>
              </a:rPr>
              <a:t>MACEs</a:t>
            </a:r>
          </a:p>
        </p:txBody>
      </p:sp>
      <p:cxnSp>
        <p:nvCxnSpPr>
          <p:cNvPr id="62" name="Connettore 1 61"/>
          <p:cNvCxnSpPr>
            <a:endCxn id="46" idx="0"/>
          </p:cNvCxnSpPr>
          <p:nvPr/>
        </p:nvCxnSpPr>
        <p:spPr>
          <a:xfrm flipH="1">
            <a:off x="2287796" y="3835424"/>
            <a:ext cx="4755" cy="1329873"/>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63" name="Connettore 1 62"/>
          <p:cNvCxnSpPr>
            <a:stCxn id="46" idx="2"/>
            <a:endCxn id="45" idx="0"/>
          </p:cNvCxnSpPr>
          <p:nvPr/>
        </p:nvCxnSpPr>
        <p:spPr>
          <a:xfrm>
            <a:off x="2287796" y="5513449"/>
            <a:ext cx="18049" cy="226736"/>
          </a:xfrm>
          <a:prstGeom prst="line">
            <a:avLst/>
          </a:prstGeom>
          <a:ln w="1270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3819139" y="5546586"/>
            <a:ext cx="0" cy="199957"/>
          </a:xfrm>
          <a:prstGeom prst="line">
            <a:avLst/>
          </a:prstGeom>
          <a:ln w="1270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6940824" y="5546162"/>
            <a:ext cx="0" cy="199957"/>
          </a:xfrm>
          <a:prstGeom prst="line">
            <a:avLst/>
          </a:prstGeom>
          <a:ln w="1270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66" name="Connettore 1 65"/>
          <p:cNvCxnSpPr/>
          <p:nvPr/>
        </p:nvCxnSpPr>
        <p:spPr>
          <a:xfrm>
            <a:off x="5323713" y="5561670"/>
            <a:ext cx="0" cy="199957"/>
          </a:xfrm>
          <a:prstGeom prst="line">
            <a:avLst/>
          </a:prstGeom>
          <a:ln w="1270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67" name="Connettore 1 66"/>
          <p:cNvCxnSpPr>
            <a:endCxn id="47" idx="0"/>
          </p:cNvCxnSpPr>
          <p:nvPr/>
        </p:nvCxnSpPr>
        <p:spPr>
          <a:xfrm>
            <a:off x="3819139" y="4587161"/>
            <a:ext cx="0" cy="577656"/>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68" name="Connettore 1 67"/>
          <p:cNvCxnSpPr>
            <a:stCxn id="53" idx="0"/>
          </p:cNvCxnSpPr>
          <p:nvPr/>
        </p:nvCxnSpPr>
        <p:spPr>
          <a:xfrm flipV="1">
            <a:off x="5311838" y="2578493"/>
            <a:ext cx="11874" cy="2597407"/>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flipV="1">
            <a:off x="6927519" y="2582060"/>
            <a:ext cx="11874" cy="2597407"/>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2287796" y="3689365"/>
            <a:ext cx="0" cy="2572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2292551" y="4987292"/>
            <a:ext cx="4648272" cy="0"/>
          </a:xfrm>
          <a:prstGeom prst="line">
            <a:avLst/>
          </a:prstGeom>
          <a:ln w="12700" cmpd="sng">
            <a:solidFill>
              <a:srgbClr val="FF9F09"/>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72" name="CasellaDiTesto 71"/>
          <p:cNvSpPr txBox="1"/>
          <p:nvPr/>
        </p:nvSpPr>
        <p:spPr>
          <a:xfrm>
            <a:off x="3561210" y="4677195"/>
            <a:ext cx="2313680" cy="294589"/>
          </a:xfrm>
          <a:prstGeom prst="rect">
            <a:avLst/>
          </a:prstGeom>
          <a:noFill/>
        </p:spPr>
        <p:txBody>
          <a:bodyPr wrap="none" rtlCol="0">
            <a:spAutoFit/>
          </a:bodyPr>
          <a:lstStyle/>
          <a:p>
            <a:r>
              <a:rPr lang="it-IT" sz="1600" b="1" i="1" dirty="0" smtClean="0">
                <a:solidFill>
                  <a:srgbClr val="FFA70B"/>
                </a:solidFill>
                <a:latin typeface="Arial"/>
                <a:cs typeface="Arial"/>
              </a:rPr>
              <a:t>Optimal medical therapy </a:t>
            </a:r>
            <a:endParaRPr lang="it-IT" sz="1600" b="1" i="1" dirty="0">
              <a:solidFill>
                <a:srgbClr val="FFA70B"/>
              </a:solidFill>
              <a:latin typeface="Arial"/>
              <a:cs typeface="Arial"/>
            </a:endParaRPr>
          </a:p>
        </p:txBody>
      </p:sp>
      <p:sp>
        <p:nvSpPr>
          <p:cNvPr id="73" name="CasellaDiTesto 72"/>
          <p:cNvSpPr txBox="1"/>
          <p:nvPr/>
        </p:nvSpPr>
        <p:spPr>
          <a:xfrm>
            <a:off x="1455489" y="0"/>
            <a:ext cx="6275880" cy="1415772"/>
          </a:xfrm>
          <a:prstGeom prst="rect">
            <a:avLst/>
          </a:prstGeom>
          <a:noFill/>
        </p:spPr>
        <p:txBody>
          <a:bodyPr wrap="none" rtlCol="0">
            <a:spAutoFit/>
          </a:bodyPr>
          <a:lstStyle/>
          <a:p>
            <a:pPr algn="ctr"/>
            <a:r>
              <a:rPr lang="it-IT" i="1" dirty="0" err="1" smtClean="0">
                <a:solidFill>
                  <a:srgbClr val="FFA70B"/>
                </a:solidFill>
                <a:latin typeface="Arial"/>
                <a:cs typeface="Arial"/>
              </a:rPr>
              <a:t>Clinical</a:t>
            </a:r>
            <a:r>
              <a:rPr lang="it-IT" i="1" dirty="0" smtClean="0">
                <a:solidFill>
                  <a:srgbClr val="FFA70B"/>
                </a:solidFill>
                <a:latin typeface="Arial"/>
                <a:cs typeface="Arial"/>
              </a:rPr>
              <a:t> </a:t>
            </a:r>
            <a:r>
              <a:rPr lang="it-IT" i="1" dirty="0" err="1" smtClean="0">
                <a:solidFill>
                  <a:srgbClr val="FFA70B"/>
                </a:solidFill>
                <a:latin typeface="Arial"/>
                <a:cs typeface="Arial"/>
              </a:rPr>
              <a:t>outcomes</a:t>
            </a:r>
            <a:r>
              <a:rPr lang="it-IT" i="1" dirty="0" smtClean="0">
                <a:solidFill>
                  <a:srgbClr val="FFA70B"/>
                </a:solidFill>
                <a:latin typeface="Arial"/>
                <a:cs typeface="Arial"/>
              </a:rPr>
              <a:t> of </a:t>
            </a:r>
            <a:r>
              <a:rPr lang="it-IT" i="1" dirty="0" err="1" smtClean="0">
                <a:solidFill>
                  <a:srgbClr val="FFA70B"/>
                </a:solidFill>
                <a:latin typeface="Arial"/>
                <a:cs typeface="Arial"/>
              </a:rPr>
              <a:t>newly</a:t>
            </a:r>
            <a:r>
              <a:rPr lang="it-IT" i="1" dirty="0" smtClean="0">
                <a:solidFill>
                  <a:srgbClr val="FFA70B"/>
                </a:solidFill>
                <a:latin typeface="Arial"/>
                <a:cs typeface="Arial"/>
              </a:rPr>
              <a:t> </a:t>
            </a:r>
            <a:r>
              <a:rPr lang="it-IT" i="1" dirty="0" err="1" smtClean="0">
                <a:solidFill>
                  <a:srgbClr val="FFA70B"/>
                </a:solidFill>
                <a:latin typeface="Arial"/>
                <a:cs typeface="Arial"/>
              </a:rPr>
              <a:t>diagnosed</a:t>
            </a:r>
            <a:r>
              <a:rPr lang="it-IT" i="1" dirty="0" smtClean="0">
                <a:solidFill>
                  <a:srgbClr val="FFA70B"/>
                </a:solidFill>
                <a:latin typeface="Arial"/>
                <a:cs typeface="Arial"/>
              </a:rPr>
              <a:t>, </a:t>
            </a:r>
            <a:r>
              <a:rPr lang="it-IT" i="1" dirty="0" err="1" smtClean="0">
                <a:solidFill>
                  <a:srgbClr val="FFA70B"/>
                </a:solidFill>
                <a:latin typeface="Arial"/>
                <a:cs typeface="Arial"/>
              </a:rPr>
              <a:t>stable</a:t>
            </a:r>
            <a:r>
              <a:rPr lang="it-IT" i="1" dirty="0" smtClean="0">
                <a:solidFill>
                  <a:srgbClr val="FFA70B"/>
                </a:solidFill>
                <a:latin typeface="Arial"/>
                <a:cs typeface="Arial"/>
              </a:rPr>
              <a:t> angina</a:t>
            </a:r>
          </a:p>
          <a:p>
            <a:pPr algn="ctr"/>
            <a:r>
              <a:rPr lang="it-IT" i="1" dirty="0" smtClean="0">
                <a:solidFill>
                  <a:srgbClr val="FFA70B"/>
                </a:solidFill>
                <a:latin typeface="Arial"/>
                <a:cs typeface="Arial"/>
              </a:rPr>
              <a:t> </a:t>
            </a:r>
            <a:r>
              <a:rPr lang="it-IT" i="1" dirty="0" err="1" smtClean="0">
                <a:solidFill>
                  <a:srgbClr val="FFA70B"/>
                </a:solidFill>
                <a:latin typeface="Arial"/>
                <a:cs typeface="Arial"/>
              </a:rPr>
              <a:t>patients</a:t>
            </a:r>
            <a:r>
              <a:rPr lang="it-IT" i="1" dirty="0" smtClean="0">
                <a:solidFill>
                  <a:srgbClr val="FFA70B"/>
                </a:solidFill>
                <a:latin typeface="Arial"/>
                <a:cs typeface="Arial"/>
              </a:rPr>
              <a:t> </a:t>
            </a:r>
            <a:r>
              <a:rPr lang="it-IT" i="1" dirty="0" err="1" smtClean="0">
                <a:solidFill>
                  <a:srgbClr val="FFA70B"/>
                </a:solidFill>
                <a:latin typeface="Arial"/>
                <a:cs typeface="Arial"/>
              </a:rPr>
              <a:t>managed</a:t>
            </a:r>
            <a:r>
              <a:rPr lang="it-IT" i="1" dirty="0" smtClean="0">
                <a:solidFill>
                  <a:srgbClr val="FFA70B"/>
                </a:solidFill>
                <a:latin typeface="Arial"/>
                <a:cs typeface="Arial"/>
              </a:rPr>
              <a:t> </a:t>
            </a:r>
            <a:r>
              <a:rPr lang="it-IT" i="1" dirty="0" err="1" smtClean="0">
                <a:solidFill>
                  <a:srgbClr val="FFA70B"/>
                </a:solidFill>
                <a:latin typeface="Arial"/>
                <a:cs typeface="Arial"/>
              </a:rPr>
              <a:t>according</a:t>
            </a:r>
            <a:r>
              <a:rPr lang="it-IT" i="1" dirty="0" smtClean="0">
                <a:solidFill>
                  <a:srgbClr val="FFA70B"/>
                </a:solidFill>
                <a:latin typeface="Arial"/>
                <a:cs typeface="Arial"/>
              </a:rPr>
              <a:t> to </a:t>
            </a:r>
            <a:r>
              <a:rPr lang="it-IT" i="1" dirty="0" err="1" smtClean="0">
                <a:solidFill>
                  <a:srgbClr val="FFA70B"/>
                </a:solidFill>
                <a:latin typeface="Arial"/>
                <a:cs typeface="Arial"/>
              </a:rPr>
              <a:t>current</a:t>
            </a:r>
            <a:r>
              <a:rPr lang="it-IT" i="1" dirty="0" smtClean="0">
                <a:solidFill>
                  <a:srgbClr val="FFA70B"/>
                </a:solidFill>
                <a:latin typeface="Arial"/>
                <a:cs typeface="Arial"/>
              </a:rPr>
              <a:t> </a:t>
            </a:r>
            <a:r>
              <a:rPr lang="it-IT" i="1" dirty="0" err="1" smtClean="0">
                <a:solidFill>
                  <a:srgbClr val="FFA70B"/>
                </a:solidFill>
                <a:latin typeface="Arial"/>
                <a:cs typeface="Arial"/>
              </a:rPr>
              <a:t>guidelines</a:t>
            </a:r>
            <a:r>
              <a:rPr lang="it-IT" i="1" dirty="0" smtClean="0">
                <a:solidFill>
                  <a:srgbClr val="FFA70B"/>
                </a:solidFill>
                <a:latin typeface="Arial"/>
                <a:cs typeface="Arial"/>
              </a:rPr>
              <a:t>.</a:t>
            </a:r>
            <a:endParaRPr lang="it-IT" i="1" dirty="0">
              <a:solidFill>
                <a:srgbClr val="FFA70B"/>
              </a:solidFill>
              <a:latin typeface="Arial"/>
              <a:cs typeface="Arial"/>
            </a:endParaRPr>
          </a:p>
          <a:p>
            <a:pPr algn="ctr"/>
            <a:r>
              <a:rPr lang="it-IT" i="1" dirty="0" smtClean="0">
                <a:solidFill>
                  <a:srgbClr val="FFA70B"/>
                </a:solidFill>
                <a:latin typeface="Arial"/>
                <a:cs typeface="Arial"/>
              </a:rPr>
              <a:t>The </a:t>
            </a:r>
            <a:r>
              <a:rPr lang="it-IT" b="1" i="1" dirty="0" smtClean="0">
                <a:solidFill>
                  <a:srgbClr val="FFA70B"/>
                </a:solidFill>
                <a:latin typeface="Arial"/>
                <a:cs typeface="Arial"/>
              </a:rPr>
              <a:t>ARCA (Arca </a:t>
            </a:r>
            <a:r>
              <a:rPr lang="it-IT" b="1" i="1" dirty="0" err="1" smtClean="0">
                <a:solidFill>
                  <a:srgbClr val="FFA70B"/>
                </a:solidFill>
                <a:latin typeface="Arial"/>
                <a:cs typeface="Arial"/>
              </a:rPr>
              <a:t>Registry</a:t>
            </a:r>
            <a:r>
              <a:rPr lang="it-IT" b="1" i="1" dirty="0" smtClean="0">
                <a:solidFill>
                  <a:srgbClr val="FFA70B"/>
                </a:solidFill>
                <a:latin typeface="Arial"/>
                <a:cs typeface="Arial"/>
              </a:rPr>
              <a:t> for </a:t>
            </a:r>
            <a:r>
              <a:rPr lang="it-IT" b="1" i="1" dirty="0" err="1" smtClean="0">
                <a:solidFill>
                  <a:srgbClr val="FFA70B"/>
                </a:solidFill>
                <a:latin typeface="Arial"/>
                <a:cs typeface="Arial"/>
              </a:rPr>
              <a:t>Chronic</a:t>
            </a:r>
            <a:r>
              <a:rPr lang="it-IT" b="1" i="1" dirty="0" smtClean="0">
                <a:solidFill>
                  <a:srgbClr val="FFA70B"/>
                </a:solidFill>
                <a:latin typeface="Arial"/>
                <a:cs typeface="Arial"/>
              </a:rPr>
              <a:t> Angina) </a:t>
            </a:r>
            <a:r>
              <a:rPr lang="it-IT" b="1" i="1" dirty="0" err="1" smtClean="0">
                <a:solidFill>
                  <a:srgbClr val="FFA70B"/>
                </a:solidFill>
                <a:latin typeface="Arial"/>
                <a:cs typeface="Arial"/>
              </a:rPr>
              <a:t>Registry</a:t>
            </a:r>
            <a:r>
              <a:rPr lang="it-IT" i="1" dirty="0" smtClean="0">
                <a:solidFill>
                  <a:srgbClr val="FFA70B"/>
                </a:solidFill>
                <a:latin typeface="Arial"/>
                <a:cs typeface="Arial"/>
              </a:rPr>
              <a:t>:</a:t>
            </a:r>
          </a:p>
          <a:p>
            <a:pPr algn="ctr"/>
            <a:r>
              <a:rPr lang="it-IT" i="1" dirty="0" smtClean="0">
                <a:solidFill>
                  <a:srgbClr val="FFA70B"/>
                </a:solidFill>
                <a:latin typeface="Arial"/>
                <a:cs typeface="Arial"/>
              </a:rPr>
              <a:t>A </a:t>
            </a:r>
            <a:r>
              <a:rPr lang="it-IT" i="1" dirty="0" err="1" smtClean="0">
                <a:solidFill>
                  <a:srgbClr val="FFA70B"/>
                </a:solidFill>
                <a:latin typeface="Arial"/>
                <a:cs typeface="Arial"/>
              </a:rPr>
              <a:t>prospective</a:t>
            </a:r>
            <a:r>
              <a:rPr lang="it-IT" i="1" dirty="0" smtClean="0">
                <a:solidFill>
                  <a:srgbClr val="FFA70B"/>
                </a:solidFill>
                <a:latin typeface="Arial"/>
                <a:cs typeface="Arial"/>
              </a:rPr>
              <a:t>, </a:t>
            </a:r>
            <a:r>
              <a:rPr lang="it-IT" i="1" dirty="0" err="1" smtClean="0">
                <a:solidFill>
                  <a:srgbClr val="FFA70B"/>
                </a:solidFill>
                <a:latin typeface="Arial"/>
                <a:cs typeface="Arial"/>
              </a:rPr>
              <a:t>observational</a:t>
            </a:r>
            <a:r>
              <a:rPr lang="it-IT" i="1" dirty="0" smtClean="0">
                <a:solidFill>
                  <a:srgbClr val="FFA70B"/>
                </a:solidFill>
                <a:latin typeface="Arial"/>
                <a:cs typeface="Arial"/>
              </a:rPr>
              <a:t>, </a:t>
            </a:r>
            <a:r>
              <a:rPr lang="it-IT" i="1" dirty="0" err="1" smtClean="0">
                <a:solidFill>
                  <a:srgbClr val="FFA70B"/>
                </a:solidFill>
                <a:latin typeface="Arial"/>
                <a:cs typeface="Arial"/>
              </a:rPr>
              <a:t>nationwide</a:t>
            </a:r>
            <a:r>
              <a:rPr lang="it-IT" i="1" dirty="0" smtClean="0">
                <a:solidFill>
                  <a:srgbClr val="FFA70B"/>
                </a:solidFill>
                <a:latin typeface="Arial"/>
                <a:cs typeface="Arial"/>
              </a:rPr>
              <a:t> </a:t>
            </a:r>
            <a:r>
              <a:rPr lang="it-IT" i="1" dirty="0" err="1" smtClean="0">
                <a:solidFill>
                  <a:srgbClr val="FFA70B"/>
                </a:solidFill>
                <a:latin typeface="Arial"/>
                <a:cs typeface="Arial"/>
              </a:rPr>
              <a:t>study</a:t>
            </a:r>
            <a:r>
              <a:rPr lang="it-IT" i="1" dirty="0" smtClean="0">
                <a:solidFill>
                  <a:srgbClr val="FFA70B"/>
                </a:solidFill>
                <a:latin typeface="Arial"/>
                <a:cs typeface="Arial"/>
              </a:rPr>
              <a:t>.</a:t>
            </a:r>
          </a:p>
          <a:p>
            <a:pPr algn="ctr"/>
            <a:r>
              <a:rPr lang="it-IT" sz="1400" i="1" dirty="0" err="1" smtClean="0">
                <a:solidFill>
                  <a:srgbClr val="FFA70B"/>
                </a:solidFill>
                <a:latin typeface="Arial"/>
                <a:cs typeface="Arial"/>
              </a:rPr>
              <a:t>Int</a:t>
            </a:r>
            <a:r>
              <a:rPr lang="it-IT" sz="1400" i="1" dirty="0" smtClean="0">
                <a:solidFill>
                  <a:srgbClr val="FFA70B"/>
                </a:solidFill>
                <a:latin typeface="Arial"/>
                <a:cs typeface="Arial"/>
              </a:rPr>
              <a:t> </a:t>
            </a:r>
            <a:r>
              <a:rPr lang="it-IT" sz="1400" i="1" dirty="0" err="1" smtClean="0">
                <a:solidFill>
                  <a:srgbClr val="FFA70B"/>
                </a:solidFill>
                <a:latin typeface="Arial"/>
                <a:cs typeface="Arial"/>
              </a:rPr>
              <a:t>J</a:t>
            </a:r>
            <a:r>
              <a:rPr lang="it-IT" sz="1400" i="1" dirty="0" smtClean="0">
                <a:solidFill>
                  <a:srgbClr val="FFA70B"/>
                </a:solidFill>
                <a:latin typeface="Arial"/>
                <a:cs typeface="Arial"/>
              </a:rPr>
              <a:t> </a:t>
            </a:r>
            <a:r>
              <a:rPr lang="it-IT" sz="1400" i="1" dirty="0" err="1" smtClean="0">
                <a:solidFill>
                  <a:srgbClr val="FFA70B"/>
                </a:solidFill>
                <a:latin typeface="Arial"/>
                <a:cs typeface="Arial"/>
              </a:rPr>
              <a:t>Cardiol</a:t>
            </a:r>
            <a:r>
              <a:rPr lang="it-IT" sz="1400" i="1" dirty="0" smtClean="0">
                <a:solidFill>
                  <a:srgbClr val="FFA70B"/>
                </a:solidFill>
                <a:latin typeface="Arial"/>
                <a:cs typeface="Arial"/>
              </a:rPr>
              <a:t> 2022 </a:t>
            </a:r>
            <a:r>
              <a:rPr lang="it-IT" sz="1400" i="1" dirty="0" err="1" smtClean="0">
                <a:solidFill>
                  <a:srgbClr val="FFA70B"/>
                </a:solidFill>
                <a:latin typeface="Arial"/>
                <a:cs typeface="Arial"/>
              </a:rPr>
              <a:t>Feb</a:t>
            </a:r>
            <a:r>
              <a:rPr lang="it-IT" sz="1400" i="1" dirty="0" smtClean="0">
                <a:solidFill>
                  <a:srgbClr val="FFA70B"/>
                </a:solidFill>
                <a:latin typeface="Arial"/>
                <a:cs typeface="Arial"/>
              </a:rPr>
              <a:t>; 352: 9-18.</a:t>
            </a:r>
            <a:endParaRPr lang="it-IT" sz="1400" i="1" dirty="0">
              <a:solidFill>
                <a:srgbClr val="FFA70B"/>
              </a:solidFill>
              <a:latin typeface="Arial"/>
              <a:cs typeface="Arial"/>
            </a:endParaRPr>
          </a:p>
        </p:txBody>
      </p:sp>
      <p:pic>
        <p:nvPicPr>
          <p:cNvPr id="74" name="Immagine 73"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766" y="156367"/>
            <a:ext cx="1167405" cy="877612"/>
          </a:xfrm>
          <a:prstGeom prst="rect">
            <a:avLst/>
          </a:prstGeom>
        </p:spPr>
      </p:pic>
      <p:pic>
        <p:nvPicPr>
          <p:cNvPr id="75" name="Picture 1031" descr="logoAr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811" y="195316"/>
            <a:ext cx="1170231" cy="80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CasellaDiTesto 76"/>
          <p:cNvSpPr txBox="1"/>
          <p:nvPr/>
        </p:nvSpPr>
        <p:spPr>
          <a:xfrm>
            <a:off x="428975" y="1530362"/>
            <a:ext cx="8303250" cy="800219"/>
          </a:xfrm>
          <a:prstGeom prst="rect">
            <a:avLst/>
          </a:prstGeom>
          <a:noFill/>
        </p:spPr>
        <p:txBody>
          <a:bodyPr wrap="none" rtlCol="0">
            <a:spAutoFit/>
          </a:bodyPr>
          <a:lstStyle/>
          <a:p>
            <a:pPr algn="ctr"/>
            <a:r>
              <a:rPr lang="it-IT" dirty="0" err="1" smtClean="0">
                <a:solidFill>
                  <a:schemeClr val="bg1"/>
                </a:solidFill>
              </a:rPr>
              <a:t>Graphical</a:t>
            </a:r>
            <a:r>
              <a:rPr lang="it-IT" dirty="0" smtClean="0">
                <a:solidFill>
                  <a:schemeClr val="bg1"/>
                </a:solidFill>
              </a:rPr>
              <a:t> </a:t>
            </a:r>
            <a:r>
              <a:rPr lang="it-IT" dirty="0" err="1" smtClean="0">
                <a:solidFill>
                  <a:schemeClr val="bg1"/>
                </a:solidFill>
              </a:rPr>
              <a:t>abstract</a:t>
            </a:r>
            <a:endParaRPr lang="it-IT" dirty="0" smtClean="0">
              <a:solidFill>
                <a:schemeClr val="bg1"/>
              </a:solidFill>
            </a:endParaRPr>
          </a:p>
          <a:p>
            <a:pPr algn="ctr"/>
            <a:r>
              <a:rPr lang="it-IT" sz="2800" b="1" dirty="0" smtClean="0">
                <a:solidFill>
                  <a:srgbClr val="FFFF00"/>
                </a:solidFill>
              </a:rPr>
              <a:t>TAILORED MANAGEMENT OF STABLE ANGINA</a:t>
            </a:r>
            <a:r>
              <a:rPr lang="it-IT" sz="2800" b="1" dirty="0" smtClean="0">
                <a:solidFill>
                  <a:schemeClr val="bg1"/>
                </a:solidFill>
              </a:rPr>
              <a:t> </a:t>
            </a:r>
            <a:endParaRPr lang="it-IT"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logoArca"/>
          <p:cNvPicPr/>
          <p:nvPr/>
        </p:nvPicPr>
        <p:blipFill>
          <a:blip r:embed="rId3"/>
          <a:stretch/>
        </p:blipFill>
        <p:spPr>
          <a:xfrm>
            <a:off x="8091360" y="6173640"/>
            <a:ext cx="896400" cy="615600"/>
          </a:xfrm>
          <a:prstGeom prst="rect">
            <a:avLst/>
          </a:prstGeom>
          <a:ln w="0">
            <a:noFill/>
          </a:ln>
        </p:spPr>
      </p:pic>
      <p:pic>
        <p:nvPicPr>
          <p:cNvPr id="5" name="Immagine 4"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323" y="215322"/>
            <a:ext cx="5568626" cy="908634"/>
          </a:xfrm>
          <a:prstGeom prst="rect">
            <a:avLst/>
          </a:prstGeom>
        </p:spPr>
      </p:pic>
      <p:sp>
        <p:nvSpPr>
          <p:cNvPr id="7" name="CasellaDiTesto 6"/>
          <p:cNvSpPr txBox="1"/>
          <p:nvPr/>
        </p:nvSpPr>
        <p:spPr>
          <a:xfrm>
            <a:off x="1799681" y="6490279"/>
            <a:ext cx="5813160" cy="276999"/>
          </a:xfrm>
          <a:prstGeom prst="rect">
            <a:avLst/>
          </a:prstGeom>
          <a:noFill/>
        </p:spPr>
        <p:txBody>
          <a:bodyPr wrap="none" rtlCol="0">
            <a:spAutoFit/>
          </a:bodyPr>
          <a:lstStyle/>
          <a:p>
            <a:r>
              <a:rPr lang="it-IT" sz="1200" dirty="0" smtClean="0">
                <a:solidFill>
                  <a:schemeClr val="bg1"/>
                </a:solidFill>
              </a:rPr>
              <a:t>Bangalore </a:t>
            </a:r>
            <a:r>
              <a:rPr lang="it-IT" sz="1200" dirty="0" err="1" smtClean="0">
                <a:solidFill>
                  <a:schemeClr val="bg1"/>
                </a:solidFill>
              </a:rPr>
              <a:t>S</a:t>
            </a:r>
            <a:r>
              <a:rPr lang="it-IT" sz="1200" dirty="0" smtClean="0">
                <a:solidFill>
                  <a:schemeClr val="bg1"/>
                </a:solidFill>
              </a:rPr>
              <a:t>, Maron DJ, Stone GW, </a:t>
            </a:r>
            <a:r>
              <a:rPr lang="it-IT" sz="1200" dirty="0" err="1" smtClean="0">
                <a:solidFill>
                  <a:schemeClr val="bg1"/>
                </a:solidFill>
              </a:rPr>
              <a:t>Hochman</a:t>
            </a:r>
            <a:r>
              <a:rPr lang="it-IT" sz="1200" dirty="0" smtClean="0">
                <a:solidFill>
                  <a:schemeClr val="bg1"/>
                </a:solidFill>
              </a:rPr>
              <a:t> JS. </a:t>
            </a:r>
            <a:r>
              <a:rPr lang="it-IT" sz="1200" dirty="0" err="1" smtClean="0">
                <a:solidFill>
                  <a:schemeClr val="bg1"/>
                </a:solidFill>
              </a:rPr>
              <a:t>Circulation</a:t>
            </a:r>
            <a:r>
              <a:rPr lang="it-IT" sz="1200" dirty="0" smtClean="0">
                <a:solidFill>
                  <a:schemeClr val="bg1"/>
                </a:solidFill>
              </a:rPr>
              <a:t> 2020; 142: 841-857. </a:t>
            </a:r>
            <a:endParaRPr lang="it-IT" sz="1200" dirty="0">
              <a:solidFill>
                <a:schemeClr val="bg1"/>
              </a:solidFill>
            </a:endParaRPr>
          </a:p>
        </p:txBody>
      </p:sp>
      <p:pic>
        <p:nvPicPr>
          <p:cNvPr id="16" name="Immagine 15"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2277" y="1389129"/>
            <a:ext cx="4219765" cy="2459071"/>
          </a:xfrm>
          <a:prstGeom prst="rect">
            <a:avLst/>
          </a:prstGeom>
        </p:spPr>
      </p:pic>
      <p:pic>
        <p:nvPicPr>
          <p:cNvPr id="17" name="Immagine 16"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4701" y="3931519"/>
            <a:ext cx="4216001" cy="2524626"/>
          </a:xfrm>
          <a:prstGeom prst="rect">
            <a:avLst/>
          </a:prstGeom>
        </p:spPr>
      </p:pic>
      <p:sp>
        <p:nvSpPr>
          <p:cNvPr id="18" name="CasellaDiTesto 17"/>
          <p:cNvSpPr txBox="1"/>
          <p:nvPr/>
        </p:nvSpPr>
        <p:spPr>
          <a:xfrm>
            <a:off x="547688" y="2128034"/>
            <a:ext cx="2268349" cy="954107"/>
          </a:xfrm>
          <a:prstGeom prst="rect">
            <a:avLst/>
          </a:prstGeom>
          <a:noFill/>
        </p:spPr>
        <p:txBody>
          <a:bodyPr wrap="square" rtlCol="0">
            <a:spAutoFit/>
          </a:bodyPr>
          <a:lstStyle/>
          <a:p>
            <a:r>
              <a:rPr lang="it-IT" sz="2800" b="1" dirty="0" err="1" smtClean="0">
                <a:solidFill>
                  <a:srgbClr val="FFFF00"/>
                </a:solidFill>
              </a:rPr>
              <a:t>Unstable</a:t>
            </a:r>
            <a:endParaRPr lang="it-IT" sz="2800" b="1" dirty="0" smtClean="0">
              <a:solidFill>
                <a:srgbClr val="FFFF00"/>
              </a:solidFill>
            </a:endParaRPr>
          </a:p>
          <a:p>
            <a:r>
              <a:rPr lang="it-IT" sz="2800" b="1" dirty="0" smtClean="0">
                <a:solidFill>
                  <a:srgbClr val="FFFF00"/>
                </a:solidFill>
              </a:rPr>
              <a:t>angina</a:t>
            </a:r>
          </a:p>
        </p:txBody>
      </p:sp>
      <p:sp>
        <p:nvSpPr>
          <p:cNvPr id="19" name="CasellaDiTesto 18"/>
          <p:cNvSpPr txBox="1"/>
          <p:nvPr/>
        </p:nvSpPr>
        <p:spPr>
          <a:xfrm>
            <a:off x="547688" y="4707721"/>
            <a:ext cx="2224065" cy="954107"/>
          </a:xfrm>
          <a:prstGeom prst="rect">
            <a:avLst/>
          </a:prstGeom>
          <a:noFill/>
        </p:spPr>
        <p:txBody>
          <a:bodyPr wrap="square" rtlCol="0">
            <a:spAutoFit/>
          </a:bodyPr>
          <a:lstStyle/>
          <a:p>
            <a:r>
              <a:rPr lang="it-IT" sz="2800" b="1" dirty="0" err="1" smtClean="0">
                <a:solidFill>
                  <a:srgbClr val="FFFF00"/>
                </a:solidFill>
              </a:rPr>
              <a:t>Freedom</a:t>
            </a:r>
            <a:endParaRPr lang="it-IT" sz="2800" b="1" dirty="0" smtClean="0">
              <a:solidFill>
                <a:srgbClr val="FFFF00"/>
              </a:solidFill>
            </a:endParaRPr>
          </a:p>
          <a:p>
            <a:r>
              <a:rPr lang="it-IT" sz="2800" b="1" dirty="0">
                <a:solidFill>
                  <a:srgbClr val="FFFF00"/>
                </a:solidFill>
              </a:rPr>
              <a:t>f</a:t>
            </a:r>
            <a:r>
              <a:rPr lang="it-IT" sz="2800" b="1" dirty="0" smtClean="0">
                <a:solidFill>
                  <a:srgbClr val="FFFF00"/>
                </a:solidFill>
              </a:rPr>
              <a:t>rom angina</a:t>
            </a:r>
          </a:p>
        </p:txBody>
      </p:sp>
      <p:pic>
        <p:nvPicPr>
          <p:cNvPr id="20" name="Immagine 19" descr="Senza titol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319" y="6197524"/>
            <a:ext cx="722543" cy="543182"/>
          </a:xfrm>
          <a:prstGeom prst="rect">
            <a:avLst/>
          </a:prstGeom>
        </p:spPr>
      </p:pic>
    </p:spTree>
    <p:extLst>
      <p:ext uri="{BB962C8B-B14F-4D97-AF65-F5344CB8AC3E}">
        <p14:creationId xmlns:p14="http://schemas.microsoft.com/office/powerpoint/2010/main" val="2539906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12471" y="580281"/>
            <a:ext cx="3925407" cy="830997"/>
          </a:xfrm>
          <a:prstGeom prst="rect">
            <a:avLst/>
          </a:prstGeom>
          <a:noFill/>
        </p:spPr>
        <p:txBody>
          <a:bodyPr wrap="none" rtlCol="0">
            <a:spAutoFit/>
          </a:bodyPr>
          <a:lstStyle/>
          <a:p>
            <a:r>
              <a:rPr lang="it-IT" sz="4800" b="1" i="1" dirty="0" smtClean="0">
                <a:solidFill>
                  <a:srgbClr val="FFA70B"/>
                </a:solidFill>
              </a:rPr>
              <a:t>Background</a:t>
            </a:r>
            <a:endParaRPr lang="it-IT" sz="4800" b="1" i="1" dirty="0">
              <a:solidFill>
                <a:srgbClr val="FFA70B"/>
              </a:solidFill>
            </a:endParaRPr>
          </a:p>
        </p:txBody>
      </p:sp>
      <p:sp>
        <p:nvSpPr>
          <p:cNvPr id="6" name="CasellaDiTesto 5"/>
          <p:cNvSpPr txBox="1"/>
          <p:nvPr/>
        </p:nvSpPr>
        <p:spPr>
          <a:xfrm>
            <a:off x="2592243" y="4185227"/>
            <a:ext cx="3946814" cy="830997"/>
          </a:xfrm>
          <a:prstGeom prst="rect">
            <a:avLst/>
          </a:prstGeom>
          <a:noFill/>
        </p:spPr>
        <p:txBody>
          <a:bodyPr wrap="none" rtlCol="0">
            <a:spAutoFit/>
          </a:bodyPr>
          <a:lstStyle/>
          <a:p>
            <a:r>
              <a:rPr lang="it-IT" sz="4800" b="1" dirty="0" smtClean="0">
                <a:solidFill>
                  <a:srgbClr val="FFFF00"/>
                </a:solidFill>
              </a:rPr>
              <a:t>GUIDELINES</a:t>
            </a:r>
            <a:endParaRPr lang="it-IT" sz="4800" b="1" dirty="0">
              <a:solidFill>
                <a:srgbClr val="FFFF00"/>
              </a:solidFill>
            </a:endParaRPr>
          </a:p>
        </p:txBody>
      </p:sp>
      <p:pic>
        <p:nvPicPr>
          <p:cNvPr id="7" name="Immagine 6"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18" y="5884783"/>
            <a:ext cx="1138553" cy="855923"/>
          </a:xfrm>
          <a:prstGeom prst="rect">
            <a:avLst/>
          </a:prstGeom>
        </p:spPr>
      </p:pic>
      <p:pic>
        <p:nvPicPr>
          <p:cNvPr id="8"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653" y="5915528"/>
            <a:ext cx="1138552" cy="78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083" y="2310177"/>
            <a:ext cx="2708183" cy="1729897"/>
          </a:xfrm>
          <a:prstGeom prst="rect">
            <a:avLst/>
          </a:prstGeom>
          <a:ln w="19050" cmpd="sng">
            <a:solidFill>
              <a:srgbClr val="FF0000"/>
            </a:solidFill>
          </a:ln>
        </p:spPr>
      </p:pic>
    </p:spTree>
    <p:extLst>
      <p:ext uri="{BB962C8B-B14F-4D97-AF65-F5344CB8AC3E}">
        <p14:creationId xmlns:p14="http://schemas.microsoft.com/office/powerpoint/2010/main" val="200062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19" descr="Senza titolo.jpg"/>
          <p:cNvPicPr/>
          <p:nvPr/>
        </p:nvPicPr>
        <p:blipFill>
          <a:blip r:embed="rId3"/>
          <a:stretch/>
        </p:blipFill>
        <p:spPr>
          <a:xfrm>
            <a:off x="520135" y="976162"/>
            <a:ext cx="8110080" cy="1016280"/>
          </a:xfrm>
          <a:prstGeom prst="rect">
            <a:avLst/>
          </a:prstGeom>
          <a:ln w="0">
            <a:noFill/>
          </a:ln>
        </p:spPr>
      </p:pic>
      <p:grpSp>
        <p:nvGrpSpPr>
          <p:cNvPr id="11" name="Gruppo 10"/>
          <p:cNvGrpSpPr/>
          <p:nvPr/>
        </p:nvGrpSpPr>
        <p:grpSpPr>
          <a:xfrm>
            <a:off x="210535" y="2679578"/>
            <a:ext cx="8729280" cy="3058920"/>
            <a:chOff x="224640" y="2247840"/>
            <a:chExt cx="8729280" cy="3058920"/>
          </a:xfrm>
        </p:grpSpPr>
        <p:pic>
          <p:nvPicPr>
            <p:cNvPr id="4" name="Immagine 18" descr="Senza titolo.jpg"/>
            <p:cNvPicPr/>
            <p:nvPr/>
          </p:nvPicPr>
          <p:blipFill>
            <a:blip r:embed="rId4"/>
            <a:stretch/>
          </p:blipFill>
          <p:spPr>
            <a:xfrm>
              <a:off x="224640" y="2247840"/>
              <a:ext cx="8729280" cy="3058920"/>
            </a:xfrm>
            <a:prstGeom prst="rect">
              <a:avLst/>
            </a:prstGeom>
            <a:ln w="0">
              <a:noFill/>
            </a:ln>
          </p:spPr>
        </p:pic>
        <p:sp>
          <p:nvSpPr>
            <p:cNvPr id="6" name="CustomShape 1"/>
            <p:cNvSpPr/>
            <p:nvPr/>
          </p:nvSpPr>
          <p:spPr>
            <a:xfrm>
              <a:off x="481680" y="3065400"/>
              <a:ext cx="709200" cy="507240"/>
            </a:xfrm>
            <a:prstGeom prst="rect">
              <a:avLst/>
            </a:prstGeom>
            <a:solidFill>
              <a:srgbClr val="FF6600">
                <a:alpha val="32000"/>
              </a:srgbClr>
            </a:solidFill>
            <a:ln w="9525">
              <a:noFill/>
            </a:ln>
          </p:spPr>
          <p:style>
            <a:lnRef idx="0">
              <a:scrgbClr r="0" g="0" b="0"/>
            </a:lnRef>
            <a:fillRef idx="0">
              <a:scrgbClr r="0" g="0" b="0"/>
            </a:fillRef>
            <a:effectRef idx="0">
              <a:scrgbClr r="0" g="0" b="0"/>
            </a:effectRef>
            <a:fontRef idx="minor"/>
          </p:style>
        </p:sp>
        <p:sp>
          <p:nvSpPr>
            <p:cNvPr id="7" name="CustomShape 2"/>
            <p:cNvSpPr/>
            <p:nvPr/>
          </p:nvSpPr>
          <p:spPr>
            <a:xfrm>
              <a:off x="481680" y="4671720"/>
              <a:ext cx="1015560" cy="245880"/>
            </a:xfrm>
            <a:prstGeom prst="rect">
              <a:avLst/>
            </a:prstGeom>
            <a:solidFill>
              <a:srgbClr val="FF6600">
                <a:alpha val="32000"/>
              </a:srgbClr>
            </a:solidFill>
            <a:ln w="9525">
              <a:noFill/>
            </a:ln>
          </p:spPr>
          <p:style>
            <a:lnRef idx="0">
              <a:scrgbClr r="0" g="0" b="0"/>
            </a:lnRef>
            <a:fillRef idx="0">
              <a:scrgbClr r="0" g="0" b="0"/>
            </a:fillRef>
            <a:effectRef idx="0">
              <a:scrgbClr r="0" g="0" b="0"/>
            </a:effectRef>
            <a:fontRef idx="minor"/>
          </p:style>
        </p:sp>
      </p:grpSp>
      <p:pic>
        <p:nvPicPr>
          <p:cNvPr id="10" name="Picture 1031" descr="logoArca"/>
          <p:cNvPicPr/>
          <p:nvPr/>
        </p:nvPicPr>
        <p:blipFill>
          <a:blip r:embed="rId5"/>
          <a:stretch/>
        </p:blipFill>
        <p:spPr>
          <a:xfrm>
            <a:off x="8255160" y="6285960"/>
            <a:ext cx="732960" cy="503280"/>
          </a:xfrm>
          <a:prstGeom prst="rect">
            <a:avLst/>
          </a:prstGeom>
          <a:ln w="0">
            <a:noFill/>
          </a:ln>
        </p:spPr>
      </p:pic>
      <p:pic>
        <p:nvPicPr>
          <p:cNvPr id="16" name="Immagine 15"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319" y="6207920"/>
            <a:ext cx="708715" cy="532786"/>
          </a:xfrm>
          <a:prstGeom prst="rect">
            <a:avLst/>
          </a:prstGeom>
        </p:spPr>
      </p:pic>
    </p:spTree>
    <p:extLst>
      <p:ext uri="{BB962C8B-B14F-4D97-AF65-F5344CB8AC3E}">
        <p14:creationId xmlns:p14="http://schemas.microsoft.com/office/powerpoint/2010/main" val="227504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7" y="2679288"/>
            <a:ext cx="4240241" cy="2571210"/>
          </a:xfrm>
          <a:prstGeom prst="rect">
            <a:avLst/>
          </a:prstGeom>
        </p:spPr>
      </p:pic>
      <p:pic>
        <p:nvPicPr>
          <p:cNvPr id="5" name="Picture 1031" descr="logoArca"/>
          <p:cNvPicPr/>
          <p:nvPr/>
        </p:nvPicPr>
        <p:blipFill>
          <a:blip r:embed="rId4"/>
          <a:stretch/>
        </p:blipFill>
        <p:spPr>
          <a:xfrm>
            <a:off x="119187" y="6223341"/>
            <a:ext cx="781056" cy="551767"/>
          </a:xfrm>
          <a:prstGeom prst="rect">
            <a:avLst/>
          </a:prstGeom>
          <a:ln w="0">
            <a:noFill/>
          </a:ln>
        </p:spPr>
      </p:pic>
      <p:pic>
        <p:nvPicPr>
          <p:cNvPr id="6" name="Immagine 5"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446" y="1723222"/>
            <a:ext cx="4024364" cy="5014140"/>
          </a:xfrm>
          <a:prstGeom prst="rect">
            <a:avLst/>
          </a:prstGeom>
        </p:spPr>
      </p:pic>
      <p:pic>
        <p:nvPicPr>
          <p:cNvPr id="7" name="Immagine 6"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4515" y="111160"/>
            <a:ext cx="4761319" cy="1333169"/>
          </a:xfrm>
          <a:prstGeom prst="rect">
            <a:avLst/>
          </a:prstGeom>
          <a:ln w="19050" cmpd="sng">
            <a:solidFill>
              <a:srgbClr val="FF0000"/>
            </a:solidFill>
          </a:ln>
        </p:spPr>
      </p:pic>
      <p:pic>
        <p:nvPicPr>
          <p:cNvPr id="12" name="Immagine 11" descr="Senza titol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392" y="6245869"/>
            <a:ext cx="722542" cy="558156"/>
          </a:xfrm>
          <a:prstGeom prst="rect">
            <a:avLst/>
          </a:prstGeom>
        </p:spPr>
      </p:pic>
    </p:spTree>
    <p:extLst>
      <p:ext uri="{BB962C8B-B14F-4D97-AF65-F5344CB8AC3E}">
        <p14:creationId xmlns:p14="http://schemas.microsoft.com/office/powerpoint/2010/main" val="296436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0" y="6286076"/>
            <a:ext cx="733425" cy="5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06" y="1024941"/>
            <a:ext cx="8872138" cy="1040794"/>
          </a:xfrm>
          <a:prstGeom prst="rect">
            <a:avLst/>
          </a:prstGeom>
        </p:spPr>
      </p:pic>
      <p:pic>
        <p:nvPicPr>
          <p:cNvPr id="2" name="Immagine 1"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341" y="2873466"/>
            <a:ext cx="8833667" cy="2762150"/>
          </a:xfrm>
          <a:prstGeom prst="rect">
            <a:avLst/>
          </a:prstGeom>
        </p:spPr>
      </p:pic>
      <p:sp>
        <p:nvSpPr>
          <p:cNvPr id="4" name="Rettangolo 3"/>
          <p:cNvSpPr/>
          <p:nvPr/>
        </p:nvSpPr>
        <p:spPr>
          <a:xfrm>
            <a:off x="3186831" y="3464640"/>
            <a:ext cx="3175098" cy="396909"/>
          </a:xfrm>
          <a:prstGeom prst="rect">
            <a:avLst/>
          </a:prstGeom>
          <a:solidFill>
            <a:srgbClr val="FFFF00">
              <a:alpha val="25000"/>
            </a:srgbClr>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p:nvSpPr>
        <p:spPr>
          <a:xfrm>
            <a:off x="3565631" y="4330692"/>
            <a:ext cx="3714416" cy="391932"/>
          </a:xfrm>
          <a:prstGeom prst="rect">
            <a:avLst/>
          </a:prstGeom>
          <a:solidFill>
            <a:srgbClr val="FF0000">
              <a:alpha val="25000"/>
            </a:srgbClr>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1" name="Immagine 10"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82" y="6213023"/>
            <a:ext cx="722542" cy="558156"/>
          </a:xfrm>
          <a:prstGeom prst="rect">
            <a:avLst/>
          </a:prstGeom>
        </p:spPr>
      </p:pic>
    </p:spTree>
    <p:extLst>
      <p:ext uri="{BB962C8B-B14F-4D97-AF65-F5344CB8AC3E}">
        <p14:creationId xmlns:p14="http://schemas.microsoft.com/office/powerpoint/2010/main" val="29445705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12471" y="580281"/>
            <a:ext cx="3925407" cy="830997"/>
          </a:xfrm>
          <a:prstGeom prst="rect">
            <a:avLst/>
          </a:prstGeom>
          <a:noFill/>
        </p:spPr>
        <p:txBody>
          <a:bodyPr wrap="none" rtlCol="0">
            <a:spAutoFit/>
          </a:bodyPr>
          <a:lstStyle/>
          <a:p>
            <a:r>
              <a:rPr lang="it-IT" sz="4800" b="1" i="1" dirty="0" smtClean="0">
                <a:solidFill>
                  <a:srgbClr val="FFA70B"/>
                </a:solidFill>
              </a:rPr>
              <a:t>Background</a:t>
            </a:r>
            <a:endParaRPr lang="it-IT" sz="4800" b="1" i="1" dirty="0">
              <a:solidFill>
                <a:srgbClr val="FFA70B"/>
              </a:solidFill>
            </a:endParaRPr>
          </a:p>
        </p:txBody>
      </p:sp>
      <p:sp>
        <p:nvSpPr>
          <p:cNvPr id="6" name="CasellaDiTesto 5"/>
          <p:cNvSpPr txBox="1"/>
          <p:nvPr/>
        </p:nvSpPr>
        <p:spPr>
          <a:xfrm>
            <a:off x="1384130" y="4272816"/>
            <a:ext cx="6363040" cy="830997"/>
          </a:xfrm>
          <a:prstGeom prst="rect">
            <a:avLst/>
          </a:prstGeom>
          <a:noFill/>
        </p:spPr>
        <p:txBody>
          <a:bodyPr wrap="none" rtlCol="0">
            <a:spAutoFit/>
          </a:bodyPr>
          <a:lstStyle/>
          <a:p>
            <a:r>
              <a:rPr lang="it-IT" sz="4800" b="1" dirty="0" smtClean="0">
                <a:solidFill>
                  <a:srgbClr val="FFFF00"/>
                </a:solidFill>
              </a:rPr>
              <a:t>CLINICAL PRACTICE</a:t>
            </a:r>
            <a:endParaRPr lang="it-IT" sz="4800" b="1" dirty="0">
              <a:solidFill>
                <a:srgbClr val="FFFF00"/>
              </a:solidFill>
            </a:endParaRPr>
          </a:p>
        </p:txBody>
      </p:sp>
      <p:pic>
        <p:nvPicPr>
          <p:cNvPr id="7" name="Immagine 6" descr="Senza tito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18" y="5884783"/>
            <a:ext cx="1138553" cy="855923"/>
          </a:xfrm>
          <a:prstGeom prst="rect">
            <a:avLst/>
          </a:prstGeom>
        </p:spPr>
      </p:pic>
      <p:pic>
        <p:nvPicPr>
          <p:cNvPr id="8"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653" y="5915528"/>
            <a:ext cx="1138552" cy="78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5508" y="2253021"/>
            <a:ext cx="2699334" cy="1937794"/>
          </a:xfrm>
          <a:prstGeom prst="rect">
            <a:avLst/>
          </a:prstGeom>
          <a:ln w="28575" cmpd="sng">
            <a:solidFill>
              <a:srgbClr val="FF0000"/>
            </a:solidFill>
          </a:ln>
        </p:spPr>
      </p:pic>
    </p:spTree>
    <p:extLst>
      <p:ext uri="{BB962C8B-B14F-4D97-AF65-F5344CB8AC3E}">
        <p14:creationId xmlns:p14="http://schemas.microsoft.com/office/powerpoint/2010/main" val="40773192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80935" y="2918413"/>
            <a:ext cx="7382483" cy="1569660"/>
          </a:xfrm>
          <a:prstGeom prst="rect">
            <a:avLst/>
          </a:prstGeom>
          <a:noFill/>
        </p:spPr>
        <p:txBody>
          <a:bodyPr wrap="none" rtlCol="0">
            <a:spAutoFit/>
          </a:bodyPr>
          <a:lstStyle/>
          <a:p>
            <a:pPr algn="ctr"/>
            <a:r>
              <a:rPr lang="it-IT" sz="4800" b="1" i="1" dirty="0" smtClean="0">
                <a:solidFill>
                  <a:srgbClr val="FFFF00"/>
                </a:solidFill>
              </a:rPr>
              <a:t>“ Science </a:t>
            </a:r>
            <a:r>
              <a:rPr lang="it-IT" sz="4800" b="1" i="1" dirty="0" err="1" smtClean="0">
                <a:solidFill>
                  <a:srgbClr val="FFFF00"/>
                </a:solidFill>
              </a:rPr>
              <a:t>advances</a:t>
            </a:r>
            <a:r>
              <a:rPr lang="it-IT" sz="4800" b="1" i="1" dirty="0" smtClean="0">
                <a:solidFill>
                  <a:srgbClr val="FFFF00"/>
                </a:solidFill>
              </a:rPr>
              <a:t> </a:t>
            </a:r>
            <a:r>
              <a:rPr lang="it-IT" sz="4800" b="1" i="1" dirty="0" err="1" smtClean="0">
                <a:solidFill>
                  <a:srgbClr val="FFFF00"/>
                </a:solidFill>
              </a:rPr>
              <a:t>one</a:t>
            </a:r>
            <a:endParaRPr lang="it-IT" sz="4800" b="1" i="1" dirty="0" smtClean="0">
              <a:solidFill>
                <a:srgbClr val="FFFF00"/>
              </a:solidFill>
            </a:endParaRPr>
          </a:p>
          <a:p>
            <a:pPr algn="ctr"/>
            <a:r>
              <a:rPr lang="it-IT" sz="4800" b="1" i="1" dirty="0" err="1">
                <a:solidFill>
                  <a:srgbClr val="FFFF00"/>
                </a:solidFill>
              </a:rPr>
              <a:t>f</a:t>
            </a:r>
            <a:r>
              <a:rPr lang="it-IT" sz="4800" b="1" i="1" dirty="0" err="1" smtClean="0">
                <a:solidFill>
                  <a:srgbClr val="FFFF00"/>
                </a:solidFill>
              </a:rPr>
              <a:t>uneral</a:t>
            </a:r>
            <a:r>
              <a:rPr lang="it-IT" sz="4800" b="1" i="1" dirty="0" smtClean="0">
                <a:solidFill>
                  <a:srgbClr val="FFFF00"/>
                </a:solidFill>
              </a:rPr>
              <a:t> </a:t>
            </a:r>
            <a:r>
              <a:rPr lang="it-IT" sz="4800" b="1" i="1" dirty="0" err="1" smtClean="0">
                <a:solidFill>
                  <a:srgbClr val="FFFF00"/>
                </a:solidFill>
              </a:rPr>
              <a:t>at</a:t>
            </a:r>
            <a:r>
              <a:rPr lang="it-IT" sz="4800" b="1" i="1" dirty="0">
                <a:solidFill>
                  <a:srgbClr val="FFFF00"/>
                </a:solidFill>
              </a:rPr>
              <a:t> </a:t>
            </a:r>
            <a:r>
              <a:rPr lang="it-IT" sz="4800" b="1" i="1" dirty="0" smtClean="0">
                <a:solidFill>
                  <a:srgbClr val="FFFF00"/>
                </a:solidFill>
              </a:rPr>
              <a:t>a time”</a:t>
            </a:r>
            <a:endParaRPr lang="it-IT" sz="4800" b="1" i="1" dirty="0">
              <a:solidFill>
                <a:srgbClr val="FFFF00"/>
              </a:solidFill>
            </a:endParaRPr>
          </a:p>
        </p:txBody>
      </p:sp>
      <p:sp>
        <p:nvSpPr>
          <p:cNvPr id="8" name="CasellaDiTesto 7"/>
          <p:cNvSpPr txBox="1"/>
          <p:nvPr/>
        </p:nvSpPr>
        <p:spPr>
          <a:xfrm>
            <a:off x="833108" y="4640428"/>
            <a:ext cx="7480959" cy="1559401"/>
          </a:xfrm>
          <a:prstGeom prst="rect">
            <a:avLst/>
          </a:prstGeom>
          <a:noFill/>
        </p:spPr>
        <p:txBody>
          <a:bodyPr wrap="none" rtlCol="0">
            <a:spAutoFit/>
          </a:bodyPr>
          <a:lstStyle/>
          <a:p>
            <a:pPr algn="ctr">
              <a:lnSpc>
                <a:spcPct val="120000"/>
              </a:lnSpc>
            </a:pPr>
            <a:r>
              <a:rPr lang="it-IT" sz="2000" dirty="0" smtClean="0">
                <a:solidFill>
                  <a:schemeClr val="bg1"/>
                </a:solidFill>
              </a:rPr>
              <a:t>“A new </a:t>
            </a:r>
            <a:r>
              <a:rPr lang="it-IT" sz="2000" dirty="0" err="1" smtClean="0">
                <a:solidFill>
                  <a:schemeClr val="bg1"/>
                </a:solidFill>
              </a:rPr>
              <a:t>scientific</a:t>
            </a:r>
            <a:r>
              <a:rPr lang="it-IT" sz="2000" dirty="0" smtClean="0">
                <a:solidFill>
                  <a:schemeClr val="bg1"/>
                </a:solidFill>
              </a:rPr>
              <a:t> </a:t>
            </a:r>
            <a:r>
              <a:rPr lang="it-IT" sz="2000" dirty="0" err="1" smtClean="0">
                <a:solidFill>
                  <a:schemeClr val="bg1"/>
                </a:solidFill>
              </a:rPr>
              <a:t>truth</a:t>
            </a:r>
            <a:r>
              <a:rPr lang="it-IT" sz="2000" dirty="0" smtClean="0">
                <a:solidFill>
                  <a:schemeClr val="bg1"/>
                </a:solidFill>
              </a:rPr>
              <a:t> </a:t>
            </a:r>
            <a:r>
              <a:rPr lang="it-IT" sz="2000" dirty="0" err="1" smtClean="0">
                <a:solidFill>
                  <a:schemeClr val="bg1"/>
                </a:solidFill>
              </a:rPr>
              <a:t>does</a:t>
            </a:r>
            <a:r>
              <a:rPr lang="it-IT" sz="2000" dirty="0" smtClean="0">
                <a:solidFill>
                  <a:schemeClr val="bg1"/>
                </a:solidFill>
              </a:rPr>
              <a:t> </a:t>
            </a:r>
            <a:r>
              <a:rPr lang="it-IT" sz="2000" dirty="0" err="1" smtClean="0">
                <a:solidFill>
                  <a:schemeClr val="bg1"/>
                </a:solidFill>
              </a:rPr>
              <a:t>not</a:t>
            </a:r>
            <a:r>
              <a:rPr lang="it-IT" sz="2000" dirty="0" smtClean="0">
                <a:solidFill>
                  <a:schemeClr val="bg1"/>
                </a:solidFill>
              </a:rPr>
              <a:t> </a:t>
            </a:r>
            <a:r>
              <a:rPr lang="it-IT" sz="2000" dirty="0" err="1" smtClean="0">
                <a:solidFill>
                  <a:schemeClr val="bg1"/>
                </a:solidFill>
              </a:rPr>
              <a:t>triumph</a:t>
            </a:r>
            <a:r>
              <a:rPr lang="it-IT" sz="2000" dirty="0" smtClean="0">
                <a:solidFill>
                  <a:schemeClr val="bg1"/>
                </a:solidFill>
              </a:rPr>
              <a:t> </a:t>
            </a:r>
          </a:p>
          <a:p>
            <a:pPr algn="ctr">
              <a:lnSpc>
                <a:spcPct val="120000"/>
              </a:lnSpc>
            </a:pPr>
            <a:r>
              <a:rPr lang="it-IT" sz="2000" dirty="0" smtClean="0">
                <a:solidFill>
                  <a:schemeClr val="bg1"/>
                </a:solidFill>
              </a:rPr>
              <a:t>by </a:t>
            </a:r>
            <a:r>
              <a:rPr lang="it-IT" sz="2000" dirty="0" err="1" smtClean="0">
                <a:solidFill>
                  <a:schemeClr val="bg1"/>
                </a:solidFill>
              </a:rPr>
              <a:t>convincing</a:t>
            </a:r>
            <a:r>
              <a:rPr lang="it-IT" sz="2000" dirty="0" smtClean="0">
                <a:solidFill>
                  <a:schemeClr val="bg1"/>
                </a:solidFill>
              </a:rPr>
              <a:t> </a:t>
            </a:r>
            <a:r>
              <a:rPr lang="it-IT" sz="2000" dirty="0" err="1" smtClean="0">
                <a:solidFill>
                  <a:schemeClr val="bg1"/>
                </a:solidFill>
              </a:rPr>
              <a:t>its</a:t>
            </a:r>
            <a:r>
              <a:rPr lang="it-IT" sz="2000" dirty="0" smtClean="0">
                <a:solidFill>
                  <a:schemeClr val="bg1"/>
                </a:solidFill>
              </a:rPr>
              <a:t> </a:t>
            </a:r>
            <a:r>
              <a:rPr lang="it-IT" sz="2000" dirty="0" err="1" smtClean="0">
                <a:solidFill>
                  <a:schemeClr val="bg1"/>
                </a:solidFill>
              </a:rPr>
              <a:t>opponents</a:t>
            </a:r>
            <a:r>
              <a:rPr lang="it-IT" sz="2000" dirty="0" smtClean="0">
                <a:solidFill>
                  <a:schemeClr val="bg1"/>
                </a:solidFill>
              </a:rPr>
              <a:t> and </a:t>
            </a:r>
            <a:r>
              <a:rPr lang="it-IT" sz="2000" dirty="0" err="1" smtClean="0">
                <a:solidFill>
                  <a:schemeClr val="bg1"/>
                </a:solidFill>
              </a:rPr>
              <a:t>making</a:t>
            </a:r>
            <a:r>
              <a:rPr lang="it-IT" sz="2000" dirty="0" smtClean="0">
                <a:solidFill>
                  <a:schemeClr val="bg1"/>
                </a:solidFill>
              </a:rPr>
              <a:t> </a:t>
            </a:r>
            <a:r>
              <a:rPr lang="it-IT" sz="2000" dirty="0" err="1" smtClean="0">
                <a:solidFill>
                  <a:schemeClr val="bg1"/>
                </a:solidFill>
              </a:rPr>
              <a:t>them</a:t>
            </a:r>
            <a:r>
              <a:rPr lang="it-IT" sz="2000" dirty="0" smtClean="0">
                <a:solidFill>
                  <a:schemeClr val="bg1"/>
                </a:solidFill>
              </a:rPr>
              <a:t> </a:t>
            </a:r>
            <a:r>
              <a:rPr lang="it-IT" sz="2000" dirty="0" err="1" smtClean="0">
                <a:solidFill>
                  <a:schemeClr val="bg1"/>
                </a:solidFill>
              </a:rPr>
              <a:t>see</a:t>
            </a:r>
            <a:r>
              <a:rPr lang="it-IT" sz="2000" dirty="0" smtClean="0">
                <a:solidFill>
                  <a:schemeClr val="bg1"/>
                </a:solidFill>
              </a:rPr>
              <a:t> the light, </a:t>
            </a:r>
          </a:p>
          <a:p>
            <a:pPr algn="ctr">
              <a:lnSpc>
                <a:spcPct val="120000"/>
              </a:lnSpc>
            </a:pPr>
            <a:r>
              <a:rPr lang="it-IT" sz="2000" dirty="0" err="1" smtClean="0">
                <a:solidFill>
                  <a:schemeClr val="bg1"/>
                </a:solidFill>
              </a:rPr>
              <a:t>but</a:t>
            </a:r>
            <a:r>
              <a:rPr lang="it-IT" sz="2000" dirty="0" smtClean="0">
                <a:solidFill>
                  <a:schemeClr val="bg1"/>
                </a:solidFill>
              </a:rPr>
              <a:t> </a:t>
            </a:r>
            <a:r>
              <a:rPr lang="it-IT" sz="2000" dirty="0" err="1" smtClean="0">
                <a:solidFill>
                  <a:schemeClr val="bg1"/>
                </a:solidFill>
              </a:rPr>
              <a:t>rather</a:t>
            </a:r>
            <a:r>
              <a:rPr lang="it-IT" sz="2000" dirty="0">
                <a:solidFill>
                  <a:schemeClr val="bg1"/>
                </a:solidFill>
              </a:rPr>
              <a:t> </a:t>
            </a:r>
            <a:r>
              <a:rPr lang="it-IT" sz="2000" dirty="0" err="1" smtClean="0">
                <a:solidFill>
                  <a:schemeClr val="bg1"/>
                </a:solidFill>
              </a:rPr>
              <a:t>because</a:t>
            </a:r>
            <a:r>
              <a:rPr lang="it-IT" sz="2000" dirty="0" smtClean="0">
                <a:solidFill>
                  <a:schemeClr val="bg1"/>
                </a:solidFill>
              </a:rPr>
              <a:t> </a:t>
            </a:r>
            <a:r>
              <a:rPr lang="it-IT" sz="2000" dirty="0" err="1" smtClean="0">
                <a:solidFill>
                  <a:schemeClr val="bg1"/>
                </a:solidFill>
              </a:rPr>
              <a:t>its</a:t>
            </a:r>
            <a:r>
              <a:rPr lang="it-IT" sz="2000" dirty="0" smtClean="0">
                <a:solidFill>
                  <a:schemeClr val="bg1"/>
                </a:solidFill>
              </a:rPr>
              <a:t> </a:t>
            </a:r>
            <a:r>
              <a:rPr lang="it-IT" sz="2000" dirty="0" err="1" smtClean="0">
                <a:solidFill>
                  <a:schemeClr val="bg1"/>
                </a:solidFill>
              </a:rPr>
              <a:t>opponents</a:t>
            </a:r>
            <a:r>
              <a:rPr lang="it-IT" sz="2000" dirty="0" smtClean="0">
                <a:solidFill>
                  <a:schemeClr val="bg1"/>
                </a:solidFill>
              </a:rPr>
              <a:t> </a:t>
            </a:r>
            <a:r>
              <a:rPr lang="it-IT" sz="2000" dirty="0" err="1" smtClean="0">
                <a:solidFill>
                  <a:schemeClr val="bg1"/>
                </a:solidFill>
              </a:rPr>
              <a:t>eventually</a:t>
            </a:r>
            <a:r>
              <a:rPr lang="it-IT" sz="2000" dirty="0" smtClean="0">
                <a:solidFill>
                  <a:schemeClr val="bg1"/>
                </a:solidFill>
              </a:rPr>
              <a:t> die, </a:t>
            </a:r>
          </a:p>
          <a:p>
            <a:pPr algn="ctr">
              <a:lnSpc>
                <a:spcPct val="120000"/>
              </a:lnSpc>
            </a:pPr>
            <a:r>
              <a:rPr lang="it-IT" sz="2000" dirty="0" smtClean="0">
                <a:solidFill>
                  <a:schemeClr val="bg1"/>
                </a:solidFill>
              </a:rPr>
              <a:t>and a new generation </a:t>
            </a:r>
            <a:r>
              <a:rPr lang="it-IT" sz="2000" dirty="0" err="1" smtClean="0">
                <a:solidFill>
                  <a:schemeClr val="bg1"/>
                </a:solidFill>
              </a:rPr>
              <a:t>grows</a:t>
            </a:r>
            <a:r>
              <a:rPr lang="it-IT" sz="2000" dirty="0" smtClean="0">
                <a:solidFill>
                  <a:schemeClr val="bg1"/>
                </a:solidFill>
              </a:rPr>
              <a:t> up </a:t>
            </a:r>
            <a:r>
              <a:rPr lang="it-IT" sz="2000" dirty="0" err="1" smtClean="0">
                <a:solidFill>
                  <a:schemeClr val="bg1"/>
                </a:solidFill>
              </a:rPr>
              <a:t>that</a:t>
            </a:r>
            <a:r>
              <a:rPr lang="it-IT" sz="2000" dirty="0" smtClean="0">
                <a:solidFill>
                  <a:schemeClr val="bg1"/>
                </a:solidFill>
              </a:rPr>
              <a:t> </a:t>
            </a:r>
            <a:r>
              <a:rPr lang="it-IT" sz="2000" dirty="0" err="1" smtClean="0">
                <a:solidFill>
                  <a:schemeClr val="bg1"/>
                </a:solidFill>
              </a:rPr>
              <a:t>is</a:t>
            </a:r>
            <a:r>
              <a:rPr lang="it-IT" sz="2000" dirty="0" smtClean="0">
                <a:solidFill>
                  <a:schemeClr val="bg1"/>
                </a:solidFill>
              </a:rPr>
              <a:t> </a:t>
            </a:r>
            <a:r>
              <a:rPr lang="it-IT" sz="2000" dirty="0" err="1" smtClean="0">
                <a:solidFill>
                  <a:schemeClr val="bg1"/>
                </a:solidFill>
              </a:rPr>
              <a:t>familiar</a:t>
            </a:r>
            <a:r>
              <a:rPr lang="it-IT" sz="2000" dirty="0" smtClean="0">
                <a:solidFill>
                  <a:schemeClr val="bg1"/>
                </a:solidFill>
              </a:rPr>
              <a:t> with </a:t>
            </a:r>
            <a:r>
              <a:rPr lang="it-IT" sz="2000" dirty="0" err="1" smtClean="0">
                <a:solidFill>
                  <a:schemeClr val="bg1"/>
                </a:solidFill>
              </a:rPr>
              <a:t>it</a:t>
            </a:r>
            <a:r>
              <a:rPr lang="it-IT" sz="2000" dirty="0" smtClean="0">
                <a:solidFill>
                  <a:schemeClr val="bg1"/>
                </a:solidFill>
              </a:rPr>
              <a:t>”</a:t>
            </a:r>
            <a:endParaRPr lang="it-IT" sz="2000" dirty="0">
              <a:solidFill>
                <a:schemeClr val="bg1"/>
              </a:solidFill>
            </a:endParaRPr>
          </a:p>
        </p:txBody>
      </p:sp>
      <p:sp>
        <p:nvSpPr>
          <p:cNvPr id="9" name="CasellaDiTesto 8"/>
          <p:cNvSpPr txBox="1"/>
          <p:nvPr/>
        </p:nvSpPr>
        <p:spPr>
          <a:xfrm>
            <a:off x="1970640" y="1242841"/>
            <a:ext cx="3907590" cy="1317284"/>
          </a:xfrm>
          <a:prstGeom prst="rect">
            <a:avLst/>
          </a:prstGeom>
          <a:noFill/>
        </p:spPr>
        <p:txBody>
          <a:bodyPr wrap="none" rtlCol="0">
            <a:spAutoFit/>
          </a:bodyPr>
          <a:lstStyle/>
          <a:p>
            <a:pPr>
              <a:lnSpc>
                <a:spcPct val="130000"/>
              </a:lnSpc>
            </a:pPr>
            <a:r>
              <a:rPr lang="it-IT" sz="2800" dirty="0" err="1" smtClean="0">
                <a:solidFill>
                  <a:srgbClr val="FFFF00"/>
                </a:solidFill>
              </a:rPr>
              <a:t>Max</a:t>
            </a:r>
            <a:r>
              <a:rPr lang="it-IT" sz="2800" dirty="0" smtClean="0">
                <a:solidFill>
                  <a:srgbClr val="FFFF00"/>
                </a:solidFill>
              </a:rPr>
              <a:t> </a:t>
            </a:r>
            <a:r>
              <a:rPr lang="it-IT" sz="2800" dirty="0" err="1" smtClean="0">
                <a:solidFill>
                  <a:srgbClr val="FFFF00"/>
                </a:solidFill>
              </a:rPr>
              <a:t>Planck</a:t>
            </a:r>
            <a:endParaRPr lang="it-IT" sz="2800" dirty="0" smtClean="0">
              <a:solidFill>
                <a:srgbClr val="FFFF00"/>
              </a:solidFill>
            </a:endParaRPr>
          </a:p>
          <a:p>
            <a:pPr>
              <a:lnSpc>
                <a:spcPct val="130000"/>
              </a:lnSpc>
            </a:pPr>
            <a:r>
              <a:rPr lang="it-IT" sz="1400" b="0" dirty="0" smtClean="0">
                <a:solidFill>
                  <a:srgbClr val="FFFFFF"/>
                </a:solidFill>
              </a:rPr>
              <a:t>Kiel, 23 Aprile 1858 – Gottinga, 4 Ottobre </a:t>
            </a:r>
            <a:r>
              <a:rPr lang="it-IT" sz="1400" b="0" dirty="0" smtClean="0">
                <a:solidFill>
                  <a:srgbClr val="FFFFFF"/>
                </a:solidFill>
              </a:rPr>
              <a:t>1947</a:t>
            </a:r>
            <a:endParaRPr lang="it-IT" sz="1400" b="0" dirty="0">
              <a:solidFill>
                <a:srgbClr val="FFFFFF"/>
              </a:solidFill>
            </a:endParaRPr>
          </a:p>
          <a:p>
            <a:pPr>
              <a:lnSpc>
                <a:spcPct val="130000"/>
              </a:lnSpc>
            </a:pPr>
            <a:r>
              <a:rPr lang="it-IT" sz="2000" b="0" dirty="0" smtClean="0">
                <a:solidFill>
                  <a:srgbClr val="FFFFFF"/>
                </a:solidFill>
              </a:rPr>
              <a:t>Nobel </a:t>
            </a:r>
            <a:r>
              <a:rPr lang="it-IT" sz="2000" b="0" dirty="0" err="1" smtClean="0">
                <a:solidFill>
                  <a:srgbClr val="FFFFFF"/>
                </a:solidFill>
              </a:rPr>
              <a:t>Prize</a:t>
            </a:r>
            <a:r>
              <a:rPr lang="it-IT" sz="2000" b="0" dirty="0" smtClean="0">
                <a:solidFill>
                  <a:srgbClr val="FFFFFF"/>
                </a:solidFill>
              </a:rPr>
              <a:t> in </a:t>
            </a:r>
            <a:r>
              <a:rPr lang="it-IT" sz="2000" b="0" dirty="0" err="1" smtClean="0">
                <a:solidFill>
                  <a:srgbClr val="FFFFFF"/>
                </a:solidFill>
              </a:rPr>
              <a:t>Physics</a:t>
            </a:r>
            <a:r>
              <a:rPr lang="it-IT" sz="2000" b="0" dirty="0" smtClean="0">
                <a:solidFill>
                  <a:srgbClr val="FFFFFF"/>
                </a:solidFill>
              </a:rPr>
              <a:t>, 1918</a:t>
            </a:r>
            <a:endParaRPr lang="it-IT" sz="2000" b="0" dirty="0">
              <a:solidFill>
                <a:srgbClr val="FFFFFF"/>
              </a:solidFill>
            </a:endParaRPr>
          </a:p>
        </p:txBody>
      </p:sp>
      <p:pic>
        <p:nvPicPr>
          <p:cNvPr id="10" name="Immagine 9" descr="Senza tito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5" y="143225"/>
            <a:ext cx="1737848" cy="2442709"/>
          </a:xfrm>
          <a:prstGeom prst="rect">
            <a:avLst/>
          </a:prstGeom>
        </p:spPr>
      </p:pic>
      <p:pic>
        <p:nvPicPr>
          <p:cNvPr id="11"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0" y="6286076"/>
            <a:ext cx="733425" cy="5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2" y="6213023"/>
            <a:ext cx="722542" cy="558156"/>
          </a:xfrm>
          <a:prstGeom prst="rect">
            <a:avLst/>
          </a:prstGeom>
        </p:spPr>
      </p:pic>
      <p:sp>
        <p:nvSpPr>
          <p:cNvPr id="13" name="CasellaDiTesto 12"/>
          <p:cNvSpPr txBox="1"/>
          <p:nvPr/>
        </p:nvSpPr>
        <p:spPr>
          <a:xfrm>
            <a:off x="2844800" y="279400"/>
            <a:ext cx="5298392" cy="707886"/>
          </a:xfrm>
          <a:prstGeom prst="rect">
            <a:avLst/>
          </a:prstGeom>
          <a:noFill/>
        </p:spPr>
        <p:txBody>
          <a:bodyPr wrap="none" rtlCol="0">
            <a:spAutoFit/>
          </a:bodyPr>
          <a:lstStyle/>
          <a:p>
            <a:r>
              <a:rPr lang="it-IT" sz="4000" b="1" i="1" dirty="0" smtClean="0">
                <a:solidFill>
                  <a:schemeClr val="bg1"/>
                </a:solidFill>
              </a:rPr>
              <a:t>The </a:t>
            </a:r>
            <a:r>
              <a:rPr lang="it-IT" sz="4000" b="1" i="1" dirty="0" err="1" smtClean="0">
                <a:solidFill>
                  <a:schemeClr val="bg1"/>
                </a:solidFill>
              </a:rPr>
              <a:t>Planck</a:t>
            </a:r>
            <a:r>
              <a:rPr lang="it-IT" sz="4000" b="1" i="1" dirty="0" smtClean="0">
                <a:solidFill>
                  <a:schemeClr val="bg1"/>
                </a:solidFill>
              </a:rPr>
              <a:t> </a:t>
            </a:r>
            <a:r>
              <a:rPr lang="it-IT" sz="4000" b="1" i="1" dirty="0" err="1" smtClean="0">
                <a:solidFill>
                  <a:schemeClr val="bg1"/>
                </a:solidFill>
              </a:rPr>
              <a:t>principle</a:t>
            </a:r>
            <a:endParaRPr lang="it-IT" sz="4000" b="1" i="1" dirty="0">
              <a:solidFill>
                <a:schemeClr val="bg1"/>
              </a:solidFill>
            </a:endParaRPr>
          </a:p>
        </p:txBody>
      </p:sp>
    </p:spTree>
    <p:extLst>
      <p:ext uri="{BB962C8B-B14F-4D97-AF65-F5344CB8AC3E}">
        <p14:creationId xmlns:p14="http://schemas.microsoft.com/office/powerpoint/2010/main" val="340399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descr="Senza titolo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311" y="2415466"/>
            <a:ext cx="6079973" cy="3749317"/>
          </a:xfrm>
          <a:prstGeom prst="rect">
            <a:avLst/>
          </a:prstGeom>
        </p:spPr>
      </p:pic>
      <p:sp>
        <p:nvSpPr>
          <p:cNvPr id="8" name="CasellaDiTesto 7"/>
          <p:cNvSpPr txBox="1"/>
          <p:nvPr/>
        </p:nvSpPr>
        <p:spPr>
          <a:xfrm>
            <a:off x="2407877" y="6247492"/>
            <a:ext cx="4325072" cy="276999"/>
          </a:xfrm>
          <a:prstGeom prst="rect">
            <a:avLst/>
          </a:prstGeom>
          <a:noFill/>
        </p:spPr>
        <p:txBody>
          <a:bodyPr wrap="none" rtlCol="0">
            <a:spAutoFit/>
          </a:bodyPr>
          <a:lstStyle/>
          <a:p>
            <a:r>
              <a:rPr lang="it-IT" sz="1200" b="0" dirty="0">
                <a:solidFill>
                  <a:srgbClr val="FFFF00"/>
                </a:solidFill>
              </a:rPr>
              <a:t>Leonardo De Luca et al; </a:t>
            </a:r>
            <a:r>
              <a:rPr lang="it-IT" sz="1200" b="0" dirty="0" err="1">
                <a:solidFill>
                  <a:srgbClr val="FFFF00"/>
                </a:solidFill>
              </a:rPr>
              <a:t>Eur</a:t>
            </a:r>
            <a:r>
              <a:rPr lang="it-IT" sz="1200" b="0" dirty="0">
                <a:solidFill>
                  <a:srgbClr val="FFFF00"/>
                </a:solidFill>
              </a:rPr>
              <a:t> </a:t>
            </a:r>
            <a:r>
              <a:rPr lang="it-IT" sz="1200" b="0" dirty="0" err="1">
                <a:solidFill>
                  <a:srgbClr val="FFFF00"/>
                </a:solidFill>
              </a:rPr>
              <a:t>J</a:t>
            </a:r>
            <a:r>
              <a:rPr lang="it-IT" sz="1200" b="0" dirty="0">
                <a:solidFill>
                  <a:srgbClr val="FFFF00"/>
                </a:solidFill>
              </a:rPr>
              <a:t> </a:t>
            </a:r>
            <a:r>
              <a:rPr lang="it-IT" sz="1200" b="0" dirty="0" err="1">
                <a:solidFill>
                  <a:srgbClr val="FFFF00"/>
                </a:solidFill>
              </a:rPr>
              <a:t>Prev</a:t>
            </a:r>
            <a:r>
              <a:rPr lang="it-IT" sz="1200" b="0" dirty="0">
                <a:solidFill>
                  <a:srgbClr val="FFFF00"/>
                </a:solidFill>
              </a:rPr>
              <a:t> </a:t>
            </a:r>
            <a:r>
              <a:rPr lang="it-IT" sz="1200" b="0" dirty="0" err="1">
                <a:solidFill>
                  <a:srgbClr val="FFFF00"/>
                </a:solidFill>
              </a:rPr>
              <a:t>Cardiol</a:t>
            </a:r>
            <a:r>
              <a:rPr lang="it-IT" sz="1200" b="0" dirty="0">
                <a:solidFill>
                  <a:srgbClr val="FFFF00"/>
                </a:solidFill>
              </a:rPr>
              <a:t>. 2018; 25: 43-53.</a:t>
            </a:r>
          </a:p>
        </p:txBody>
      </p:sp>
      <p:sp>
        <p:nvSpPr>
          <p:cNvPr id="9" name="CasellaDiTesto 8"/>
          <p:cNvSpPr txBox="1"/>
          <p:nvPr/>
        </p:nvSpPr>
        <p:spPr>
          <a:xfrm>
            <a:off x="2778183" y="6496954"/>
            <a:ext cx="3584460" cy="276999"/>
          </a:xfrm>
          <a:prstGeom prst="rect">
            <a:avLst/>
          </a:prstGeom>
          <a:noFill/>
        </p:spPr>
        <p:txBody>
          <a:bodyPr wrap="none" rtlCol="0">
            <a:spAutoFit/>
          </a:bodyPr>
          <a:lstStyle/>
          <a:p>
            <a:r>
              <a:rPr lang="it-IT" sz="1200" b="0" dirty="0">
                <a:solidFill>
                  <a:srgbClr val="FFFF00"/>
                </a:solidFill>
              </a:rPr>
              <a:t>ANMCO </a:t>
            </a:r>
            <a:r>
              <a:rPr lang="it-IT" sz="1200" b="0" dirty="0" err="1">
                <a:solidFill>
                  <a:srgbClr val="FFFF00"/>
                </a:solidFill>
              </a:rPr>
              <a:t>Research</a:t>
            </a:r>
            <a:r>
              <a:rPr lang="it-IT" sz="1200" b="0" dirty="0">
                <a:solidFill>
                  <a:srgbClr val="FFFF00"/>
                </a:solidFill>
              </a:rPr>
              <a:t> Center </a:t>
            </a:r>
            <a:r>
              <a:rPr lang="it-IT" sz="1200" b="0" dirty="0" err="1">
                <a:solidFill>
                  <a:srgbClr val="FFFF00"/>
                </a:solidFill>
              </a:rPr>
              <a:t>Heart</a:t>
            </a:r>
            <a:r>
              <a:rPr lang="it-IT" sz="1200" b="0" dirty="0">
                <a:solidFill>
                  <a:srgbClr val="FFFF00"/>
                </a:solidFill>
              </a:rPr>
              <a:t> Care Foundation </a:t>
            </a:r>
          </a:p>
        </p:txBody>
      </p:sp>
      <p:pic>
        <p:nvPicPr>
          <p:cNvPr id="12" name="Immagine 11"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3678" y="139648"/>
            <a:ext cx="5162993" cy="1524556"/>
          </a:xfrm>
          <a:prstGeom prst="rect">
            <a:avLst/>
          </a:prstGeom>
        </p:spPr>
      </p:pic>
      <p:sp>
        <p:nvSpPr>
          <p:cNvPr id="13" name="Rettangolo 12"/>
          <p:cNvSpPr/>
          <p:nvPr/>
        </p:nvSpPr>
        <p:spPr bwMode="auto">
          <a:xfrm>
            <a:off x="1855113" y="2681408"/>
            <a:ext cx="878417" cy="46566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 name="Rettangolo 13"/>
          <p:cNvSpPr/>
          <p:nvPr/>
        </p:nvSpPr>
        <p:spPr bwMode="auto">
          <a:xfrm>
            <a:off x="3277557" y="4423891"/>
            <a:ext cx="878417" cy="465666"/>
          </a:xfrm>
          <a:prstGeom prst="rect">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8" name="Immagine 17"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319" y="6016463"/>
            <a:ext cx="963392" cy="724243"/>
          </a:xfrm>
          <a:prstGeom prst="rect">
            <a:avLst/>
          </a:prstGeom>
        </p:spPr>
      </p:pic>
    </p:spTree>
    <p:extLst>
      <p:ext uri="{BB962C8B-B14F-4D97-AF65-F5344CB8AC3E}">
        <p14:creationId xmlns:p14="http://schemas.microsoft.com/office/powerpoint/2010/main" val="5106004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67" y="82550"/>
            <a:ext cx="2126616" cy="334962"/>
          </a:xfrm>
          <a:prstGeom prst="rect">
            <a:avLst/>
          </a:prstGeom>
        </p:spPr>
      </p:pic>
      <p:pic>
        <p:nvPicPr>
          <p:cNvPr id="6" name="Immagine 5"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797" y="525071"/>
            <a:ext cx="6015355" cy="763417"/>
          </a:xfrm>
          <a:prstGeom prst="rect">
            <a:avLst/>
          </a:prstGeom>
        </p:spPr>
      </p:pic>
      <p:pic>
        <p:nvPicPr>
          <p:cNvPr id="7" name="Immagine 6"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265" y="6432665"/>
            <a:ext cx="5659120" cy="200592"/>
          </a:xfrm>
          <a:prstGeom prst="rect">
            <a:avLst/>
          </a:prstGeom>
        </p:spPr>
      </p:pic>
      <p:pic>
        <p:nvPicPr>
          <p:cNvPr id="8" name="Immagine 7" descr="Senza titol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435" y="1463040"/>
            <a:ext cx="7498080" cy="4625252"/>
          </a:xfrm>
          <a:prstGeom prst="rect">
            <a:avLst/>
          </a:prstGeom>
        </p:spPr>
      </p:pic>
      <p:sp>
        <p:nvSpPr>
          <p:cNvPr id="9" name="CasellaDiTesto 8"/>
          <p:cNvSpPr txBox="1"/>
          <p:nvPr/>
        </p:nvSpPr>
        <p:spPr>
          <a:xfrm>
            <a:off x="8717280" y="345440"/>
            <a:ext cx="184666" cy="461665"/>
          </a:xfrm>
          <a:prstGeom prst="rect">
            <a:avLst/>
          </a:prstGeom>
          <a:noFill/>
        </p:spPr>
        <p:txBody>
          <a:bodyPr wrap="none" rtlCol="0">
            <a:spAutoFit/>
          </a:bodyPr>
          <a:lstStyle/>
          <a:p>
            <a:endParaRPr lang="it-IT" dirty="0"/>
          </a:p>
        </p:txBody>
      </p:sp>
      <p:sp>
        <p:nvSpPr>
          <p:cNvPr id="10" name="Rettangolo 9"/>
          <p:cNvSpPr/>
          <p:nvPr/>
        </p:nvSpPr>
        <p:spPr bwMode="auto">
          <a:xfrm>
            <a:off x="1859280" y="2661920"/>
            <a:ext cx="3037840" cy="9652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1" name="Immagine 10" descr="Senza titol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80" y="6172760"/>
            <a:ext cx="799177" cy="600792"/>
          </a:xfrm>
          <a:prstGeom prst="rect">
            <a:avLst/>
          </a:prstGeom>
        </p:spPr>
      </p:pic>
    </p:spTree>
    <p:extLst>
      <p:ext uri="{BB962C8B-B14F-4D97-AF65-F5344CB8AC3E}">
        <p14:creationId xmlns:p14="http://schemas.microsoft.com/office/powerpoint/2010/main" val="259150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094" y="6097299"/>
            <a:ext cx="9540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2961307" y="6407727"/>
            <a:ext cx="3224561" cy="276999"/>
          </a:xfrm>
          <a:prstGeom prst="rect">
            <a:avLst/>
          </a:prstGeom>
          <a:noFill/>
        </p:spPr>
        <p:txBody>
          <a:bodyPr wrap="none" rtlCol="0">
            <a:spAutoFit/>
          </a:bodyPr>
          <a:lstStyle/>
          <a:p>
            <a:r>
              <a:rPr lang="it-IT" sz="1200" dirty="0" smtClean="0">
                <a:solidFill>
                  <a:schemeClr val="bg1"/>
                </a:solidFill>
              </a:rPr>
              <a:t>JAHA 2017; DOI: 10.1161/JAHA.117.007526 </a:t>
            </a:r>
            <a:endParaRPr lang="it-IT" sz="1200" dirty="0">
              <a:solidFill>
                <a:schemeClr val="bg1"/>
              </a:solidFill>
            </a:endParaRPr>
          </a:p>
        </p:txBody>
      </p:sp>
      <p:pic>
        <p:nvPicPr>
          <p:cNvPr id="10" name="Immagine 9"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016" y="275260"/>
            <a:ext cx="5948318" cy="1575072"/>
          </a:xfrm>
          <a:prstGeom prst="rect">
            <a:avLst/>
          </a:prstGeom>
        </p:spPr>
      </p:pic>
      <p:sp>
        <p:nvSpPr>
          <p:cNvPr id="11" name="CasellaDiTesto 10"/>
          <p:cNvSpPr txBox="1"/>
          <p:nvPr/>
        </p:nvSpPr>
        <p:spPr>
          <a:xfrm>
            <a:off x="764176" y="2365942"/>
            <a:ext cx="7621998" cy="1077218"/>
          </a:xfrm>
          <a:prstGeom prst="rect">
            <a:avLst/>
          </a:prstGeom>
          <a:noFill/>
        </p:spPr>
        <p:txBody>
          <a:bodyPr wrap="none" rtlCol="0">
            <a:spAutoFit/>
          </a:bodyPr>
          <a:lstStyle/>
          <a:p>
            <a:pPr algn="ctr"/>
            <a:r>
              <a:rPr lang="it-IT" sz="3200" dirty="0" smtClean="0">
                <a:solidFill>
                  <a:srgbClr val="FFFF00"/>
                </a:solidFill>
              </a:rPr>
              <a:t>Use of </a:t>
            </a:r>
            <a:r>
              <a:rPr lang="it-IT" sz="3200" dirty="0" err="1" smtClean="0">
                <a:solidFill>
                  <a:srgbClr val="FFFF00"/>
                </a:solidFill>
              </a:rPr>
              <a:t>antianginal</a:t>
            </a:r>
            <a:r>
              <a:rPr lang="it-IT" sz="3200" dirty="0" smtClean="0">
                <a:solidFill>
                  <a:srgbClr val="FFFF00"/>
                </a:solidFill>
              </a:rPr>
              <a:t> </a:t>
            </a:r>
            <a:r>
              <a:rPr lang="it-IT" sz="3200" dirty="0" err="1" smtClean="0">
                <a:solidFill>
                  <a:srgbClr val="FFFF00"/>
                </a:solidFill>
              </a:rPr>
              <a:t>drugs</a:t>
            </a:r>
            <a:r>
              <a:rPr lang="it-IT" sz="3200" dirty="0" smtClean="0">
                <a:solidFill>
                  <a:srgbClr val="FFFF00"/>
                </a:solidFill>
              </a:rPr>
              <a:t> in 5413 </a:t>
            </a:r>
            <a:r>
              <a:rPr lang="it-IT" sz="3200" dirty="0" err="1" smtClean="0">
                <a:solidFill>
                  <a:srgbClr val="FFFF00"/>
                </a:solidFill>
              </a:rPr>
              <a:t>patients</a:t>
            </a:r>
            <a:r>
              <a:rPr lang="it-IT" sz="3200" dirty="0" smtClean="0">
                <a:solidFill>
                  <a:srgbClr val="FFFF00"/>
                </a:solidFill>
              </a:rPr>
              <a:t> </a:t>
            </a:r>
          </a:p>
          <a:p>
            <a:pPr algn="ctr"/>
            <a:r>
              <a:rPr lang="it-IT" sz="3200" dirty="0" err="1">
                <a:solidFill>
                  <a:srgbClr val="FFFF00"/>
                </a:solidFill>
              </a:rPr>
              <a:t>u</a:t>
            </a:r>
            <a:r>
              <a:rPr lang="it-IT" sz="3200" dirty="0" err="1" smtClean="0">
                <a:solidFill>
                  <a:srgbClr val="FFFF00"/>
                </a:solidFill>
              </a:rPr>
              <a:t>ndergoing</a:t>
            </a:r>
            <a:r>
              <a:rPr lang="it-IT" sz="3200" dirty="0" smtClean="0">
                <a:solidFill>
                  <a:srgbClr val="FFFF00"/>
                </a:solidFill>
              </a:rPr>
              <a:t> ICA for </a:t>
            </a:r>
            <a:r>
              <a:rPr lang="it-IT" sz="3200" dirty="0" err="1" smtClean="0">
                <a:solidFill>
                  <a:srgbClr val="FFFF00"/>
                </a:solidFill>
              </a:rPr>
              <a:t>stable</a:t>
            </a:r>
            <a:r>
              <a:rPr lang="it-IT" sz="3200" dirty="0" smtClean="0">
                <a:solidFill>
                  <a:srgbClr val="FFFF00"/>
                </a:solidFill>
              </a:rPr>
              <a:t> angina</a:t>
            </a:r>
            <a:endParaRPr lang="it-IT" sz="3200" dirty="0">
              <a:solidFill>
                <a:srgbClr val="FFFF00"/>
              </a:solidFill>
            </a:endParaRPr>
          </a:p>
        </p:txBody>
      </p:sp>
      <p:graphicFrame>
        <p:nvGraphicFramePr>
          <p:cNvPr id="12" name="Tabella 11"/>
          <p:cNvGraphicFramePr>
            <a:graphicFrameLocks noGrp="1"/>
          </p:cNvGraphicFramePr>
          <p:nvPr>
            <p:extLst>
              <p:ext uri="{D42A27DB-BD31-4B8C-83A1-F6EECF244321}">
                <p14:modId xmlns:p14="http://schemas.microsoft.com/office/powerpoint/2010/main" val="3466265323"/>
              </p:ext>
            </p:extLst>
          </p:nvPr>
        </p:nvGraphicFramePr>
        <p:xfrm>
          <a:off x="2035969" y="3741713"/>
          <a:ext cx="5078412" cy="1920240"/>
        </p:xfrm>
        <a:graphic>
          <a:graphicData uri="http://schemas.openxmlformats.org/drawingml/2006/table">
            <a:tbl>
              <a:tblPr firstRow="1" bandRow="1">
                <a:tableStyleId>{5C22544A-7EE6-4342-B048-85BDC9FD1C3A}</a:tableStyleId>
              </a:tblPr>
              <a:tblGrid>
                <a:gridCol w="2734685"/>
                <a:gridCol w="2343727"/>
              </a:tblGrid>
              <a:tr h="37084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it-IT" sz="3600" b="1" dirty="0" smtClean="0">
                          <a:solidFill>
                            <a:schemeClr val="tx1"/>
                          </a:solidFill>
                        </a:rPr>
                        <a:t>β-</a:t>
                      </a:r>
                      <a:r>
                        <a:rPr lang="it-IT" sz="3600" b="1" dirty="0" err="1" smtClean="0">
                          <a:solidFill>
                            <a:schemeClr val="tx1"/>
                          </a:solidFill>
                        </a:rPr>
                        <a:t>blockers</a:t>
                      </a:r>
                      <a:endParaRPr lang="it-IT" sz="3600" b="1"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it-IT" sz="3200" b="1" dirty="0" smtClean="0">
                          <a:solidFill>
                            <a:schemeClr val="tx1"/>
                          </a:solidFill>
                        </a:rPr>
                        <a:t>53.6%</a:t>
                      </a:r>
                      <a:endParaRPr lang="it-IT" sz="32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70840">
                <a:tc>
                  <a:txBody>
                    <a:bodyPr/>
                    <a:lstStyle/>
                    <a:p>
                      <a:r>
                        <a:rPr lang="it-IT" sz="3600" b="1" dirty="0" err="1" smtClean="0"/>
                        <a:t>Nitrates</a:t>
                      </a:r>
                      <a:endParaRPr lang="it-IT" sz="36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3200" b="1" dirty="0" smtClean="0">
                          <a:solidFill>
                            <a:schemeClr val="tx1"/>
                          </a:solidFill>
                        </a:rPr>
                        <a:t>40.4%</a:t>
                      </a:r>
                      <a:endParaRPr lang="it-IT" sz="32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r>
                        <a:rPr lang="it-IT" sz="3600" b="1" dirty="0" smtClean="0"/>
                        <a:t>CCB</a:t>
                      </a:r>
                      <a:endParaRPr lang="it-IT" sz="36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3200" b="1" dirty="0" smtClean="0">
                          <a:solidFill>
                            <a:schemeClr val="tx1"/>
                          </a:solidFill>
                        </a:rPr>
                        <a:t>40.7%</a:t>
                      </a:r>
                      <a:endParaRPr lang="it-IT" sz="3200" b="1"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 name="Immagine 12"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0" y="6172760"/>
            <a:ext cx="799177" cy="600792"/>
          </a:xfrm>
          <a:prstGeom prst="rect">
            <a:avLst/>
          </a:prstGeom>
        </p:spPr>
      </p:pic>
    </p:spTree>
    <p:extLst>
      <p:ext uri="{BB962C8B-B14F-4D97-AF65-F5344CB8AC3E}">
        <p14:creationId xmlns:p14="http://schemas.microsoft.com/office/powerpoint/2010/main" val="412639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02946" y="481743"/>
            <a:ext cx="3925407" cy="830997"/>
          </a:xfrm>
          <a:prstGeom prst="rect">
            <a:avLst/>
          </a:prstGeom>
          <a:noFill/>
        </p:spPr>
        <p:txBody>
          <a:bodyPr wrap="none" rtlCol="0">
            <a:spAutoFit/>
          </a:bodyPr>
          <a:lstStyle/>
          <a:p>
            <a:r>
              <a:rPr lang="it-IT" sz="4800" b="1" i="1" dirty="0" smtClean="0">
                <a:solidFill>
                  <a:srgbClr val="FFA70B"/>
                </a:solidFill>
              </a:rPr>
              <a:t>Background</a:t>
            </a:r>
            <a:endParaRPr lang="it-IT" sz="4800" b="1" i="1" dirty="0">
              <a:solidFill>
                <a:srgbClr val="FFA70B"/>
              </a:solidFill>
            </a:endParaRPr>
          </a:p>
        </p:txBody>
      </p:sp>
      <p:pic>
        <p:nvPicPr>
          <p:cNvPr id="7" name="Immagine 3" descr="Senza titolo.jpg"/>
          <p:cNvPicPr/>
          <p:nvPr/>
        </p:nvPicPr>
        <p:blipFill>
          <a:blip r:embed="rId3"/>
          <a:stretch/>
        </p:blipFill>
        <p:spPr>
          <a:xfrm>
            <a:off x="3376876" y="1905076"/>
            <a:ext cx="2396598" cy="2332076"/>
          </a:xfrm>
          <a:prstGeom prst="rect">
            <a:avLst/>
          </a:prstGeom>
          <a:ln w="19050" cmpd="sng">
            <a:solidFill>
              <a:srgbClr val="FF0000"/>
            </a:solidFill>
          </a:ln>
        </p:spPr>
      </p:pic>
      <p:sp>
        <p:nvSpPr>
          <p:cNvPr id="9" name="CasellaDiTesto 8"/>
          <p:cNvSpPr txBox="1"/>
          <p:nvPr/>
        </p:nvSpPr>
        <p:spPr>
          <a:xfrm>
            <a:off x="2198806" y="4357587"/>
            <a:ext cx="4733688" cy="830997"/>
          </a:xfrm>
          <a:prstGeom prst="rect">
            <a:avLst/>
          </a:prstGeom>
          <a:noFill/>
        </p:spPr>
        <p:txBody>
          <a:bodyPr wrap="none" rtlCol="0">
            <a:spAutoFit/>
          </a:bodyPr>
          <a:lstStyle/>
          <a:p>
            <a:r>
              <a:rPr lang="it-IT" sz="4800" b="1" dirty="0" smtClean="0">
                <a:solidFill>
                  <a:srgbClr val="FFFF00"/>
                </a:solidFill>
              </a:rPr>
              <a:t>THE EVIDENCE</a:t>
            </a:r>
            <a:endParaRPr lang="it-IT" sz="4800" b="1" dirty="0">
              <a:solidFill>
                <a:srgbClr val="FFFF00"/>
              </a:solidFill>
            </a:endParaRPr>
          </a:p>
        </p:txBody>
      </p:sp>
      <p:pic>
        <p:nvPicPr>
          <p:cNvPr id="10" name="Immagine 9"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18" y="5884783"/>
            <a:ext cx="1138553" cy="855923"/>
          </a:xfrm>
          <a:prstGeom prst="rect">
            <a:avLst/>
          </a:prstGeom>
        </p:spPr>
      </p:pic>
      <p:pic>
        <p:nvPicPr>
          <p:cNvPr id="11" name="Picture 1031" descr="logoAr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5653" y="5915528"/>
            <a:ext cx="1138552" cy="78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84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995" y="94827"/>
            <a:ext cx="4505560" cy="1138989"/>
          </a:xfrm>
          <a:prstGeom prst="rect">
            <a:avLst/>
          </a:prstGeom>
        </p:spPr>
      </p:pic>
      <p:sp>
        <p:nvSpPr>
          <p:cNvPr id="5" name="CasellaDiTesto 4"/>
          <p:cNvSpPr txBox="1"/>
          <p:nvPr/>
        </p:nvSpPr>
        <p:spPr>
          <a:xfrm>
            <a:off x="1783245" y="5972682"/>
            <a:ext cx="5533060" cy="738664"/>
          </a:xfrm>
          <a:prstGeom prst="rect">
            <a:avLst/>
          </a:prstGeom>
          <a:noFill/>
        </p:spPr>
        <p:txBody>
          <a:bodyPr wrap="none" rtlCol="0">
            <a:spAutoFit/>
          </a:bodyPr>
          <a:lstStyle/>
          <a:p>
            <a:pPr algn="ctr"/>
            <a:r>
              <a:rPr lang="it-IT" sz="1400" b="0" dirty="0">
                <a:solidFill>
                  <a:schemeClr val="bg1"/>
                </a:solidFill>
              </a:rPr>
              <a:t>Malik AO, </a:t>
            </a:r>
            <a:r>
              <a:rPr lang="it-IT" sz="1400" b="0" dirty="0" err="1">
                <a:solidFill>
                  <a:schemeClr val="bg1"/>
                </a:solidFill>
              </a:rPr>
              <a:t>Spertus</a:t>
            </a:r>
            <a:r>
              <a:rPr lang="it-IT" sz="1400" b="0" dirty="0">
                <a:solidFill>
                  <a:schemeClr val="bg1"/>
                </a:solidFill>
              </a:rPr>
              <a:t> JA, </a:t>
            </a:r>
            <a:r>
              <a:rPr lang="it-IT" sz="1400" b="0" dirty="0" err="1">
                <a:solidFill>
                  <a:schemeClr val="bg1"/>
                </a:solidFill>
              </a:rPr>
              <a:t>Patel</a:t>
            </a:r>
            <a:r>
              <a:rPr lang="it-IT" sz="1400" b="0" dirty="0">
                <a:solidFill>
                  <a:schemeClr val="bg1"/>
                </a:solidFill>
              </a:rPr>
              <a:t> MR, </a:t>
            </a:r>
            <a:r>
              <a:rPr lang="it-IT" sz="1400" b="0" dirty="0" err="1">
                <a:solidFill>
                  <a:schemeClr val="bg1"/>
                </a:solidFill>
              </a:rPr>
              <a:t>Dehmer</a:t>
            </a:r>
            <a:r>
              <a:rPr lang="it-IT" sz="1400" b="0" dirty="0">
                <a:solidFill>
                  <a:schemeClr val="bg1"/>
                </a:solidFill>
              </a:rPr>
              <a:t> GJ, Kennedy K, Chan PS</a:t>
            </a:r>
          </a:p>
          <a:p>
            <a:pPr algn="ctr"/>
            <a:r>
              <a:rPr lang="it-IT" sz="1400" b="0" dirty="0">
                <a:solidFill>
                  <a:schemeClr val="bg1"/>
                </a:solidFill>
              </a:rPr>
              <a:t>JAMA </a:t>
            </a:r>
            <a:r>
              <a:rPr lang="it-IT" sz="1400" b="0" dirty="0" err="1">
                <a:solidFill>
                  <a:schemeClr val="bg1"/>
                </a:solidFill>
              </a:rPr>
              <a:t>Internal</a:t>
            </a:r>
            <a:r>
              <a:rPr lang="it-IT" sz="1400" b="0" dirty="0">
                <a:solidFill>
                  <a:schemeClr val="bg1"/>
                </a:solidFill>
              </a:rPr>
              <a:t> Medicine</a:t>
            </a:r>
          </a:p>
          <a:p>
            <a:pPr algn="ctr"/>
            <a:r>
              <a:rPr lang="it-IT" sz="1400" b="0" dirty="0" err="1">
                <a:solidFill>
                  <a:schemeClr val="bg1"/>
                </a:solidFill>
              </a:rPr>
              <a:t>Published</a:t>
            </a:r>
            <a:r>
              <a:rPr lang="it-IT" sz="1400" b="0" dirty="0">
                <a:solidFill>
                  <a:schemeClr val="bg1"/>
                </a:solidFill>
              </a:rPr>
              <a:t> online </a:t>
            </a:r>
            <a:r>
              <a:rPr lang="it-IT" sz="1400" b="0" dirty="0" err="1">
                <a:solidFill>
                  <a:schemeClr val="bg1"/>
                </a:solidFill>
              </a:rPr>
              <a:t>September</a:t>
            </a:r>
            <a:r>
              <a:rPr lang="it-IT" sz="1400" b="0" dirty="0">
                <a:solidFill>
                  <a:schemeClr val="bg1"/>
                </a:solidFill>
              </a:rPr>
              <a:t> 21, 2020</a:t>
            </a:r>
          </a:p>
        </p:txBody>
      </p:sp>
      <p:pic>
        <p:nvPicPr>
          <p:cNvPr id="6" name="Immagine 5"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38" y="1419111"/>
            <a:ext cx="5992873" cy="4473252"/>
          </a:xfrm>
          <a:prstGeom prst="rect">
            <a:avLst/>
          </a:prstGeom>
        </p:spPr>
      </p:pic>
      <p:pic>
        <p:nvPicPr>
          <p:cNvPr id="9" name="Picture 1031" descr="logoAr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e 9"/>
          <p:cNvSpPr/>
          <p:nvPr/>
        </p:nvSpPr>
        <p:spPr>
          <a:xfrm>
            <a:off x="5731565" y="3909391"/>
            <a:ext cx="1689652" cy="1577009"/>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7" name="Immagine 6"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319" y="6016463"/>
            <a:ext cx="963392" cy="724243"/>
          </a:xfrm>
          <a:prstGeom prst="rect">
            <a:avLst/>
          </a:prstGeom>
        </p:spPr>
      </p:pic>
    </p:spTree>
    <p:extLst>
      <p:ext uri="{BB962C8B-B14F-4D97-AF65-F5344CB8AC3E}">
        <p14:creationId xmlns:p14="http://schemas.microsoft.com/office/powerpoint/2010/main" val="1491385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30" y="143518"/>
            <a:ext cx="829114" cy="5690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Immagine 6"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884" y="1280622"/>
            <a:ext cx="763950" cy="783515"/>
          </a:xfrm>
          <a:prstGeom prst="rect">
            <a:avLst/>
          </a:prstGeom>
          <a:ln w="38100" cmpd="sng">
            <a:noFill/>
          </a:ln>
        </p:spPr>
      </p:pic>
      <p:sp>
        <p:nvSpPr>
          <p:cNvPr id="8" name="CasellaDiTesto 7"/>
          <p:cNvSpPr txBox="1"/>
          <p:nvPr/>
        </p:nvSpPr>
        <p:spPr>
          <a:xfrm>
            <a:off x="1906588" y="1493322"/>
            <a:ext cx="6873404" cy="923330"/>
          </a:xfrm>
          <a:prstGeom prst="rect">
            <a:avLst/>
          </a:prstGeom>
          <a:noFill/>
        </p:spPr>
        <p:txBody>
          <a:bodyPr wrap="square" rtlCol="0">
            <a:spAutoFit/>
          </a:bodyPr>
          <a:lstStyle/>
          <a:p>
            <a:pPr>
              <a:tabLst>
                <a:tab pos="4391025" algn="l"/>
              </a:tabLst>
            </a:pPr>
            <a:r>
              <a:rPr lang="it-IT" b="1" dirty="0" err="1" smtClean="0">
                <a:solidFill>
                  <a:srgbClr val="FFFF00"/>
                </a:solidFill>
                <a:latin typeface="Arial"/>
                <a:cs typeface="Arial"/>
              </a:rPr>
              <a:t>Study</a:t>
            </a:r>
            <a:r>
              <a:rPr lang="it-IT" b="1" dirty="0" smtClean="0">
                <a:solidFill>
                  <a:srgbClr val="FFFF00"/>
                </a:solidFill>
                <a:latin typeface="Arial"/>
                <a:cs typeface="Arial"/>
              </a:rPr>
              <a:t> </a:t>
            </a:r>
            <a:r>
              <a:rPr lang="it-IT" b="1" dirty="0" err="1" smtClean="0">
                <a:solidFill>
                  <a:srgbClr val="FFFF00"/>
                </a:solidFill>
                <a:latin typeface="Arial"/>
                <a:cs typeface="Arial"/>
              </a:rPr>
              <a:t>conceivement</a:t>
            </a:r>
            <a:r>
              <a:rPr lang="it-IT" sz="1800" b="1" dirty="0" smtClean="0">
                <a:solidFill>
                  <a:schemeClr val="bg1"/>
                </a:solidFill>
                <a:latin typeface="Arial"/>
                <a:cs typeface="Arial"/>
              </a:rPr>
              <a:t>   Novembre 2016    Viareggio</a:t>
            </a:r>
            <a:r>
              <a:rPr lang="it-IT" b="1" dirty="0" smtClean="0">
                <a:solidFill>
                  <a:schemeClr val="bg1"/>
                </a:solidFill>
                <a:latin typeface="Arial"/>
                <a:cs typeface="Arial"/>
              </a:rPr>
              <a:t>				ARCA Toscana		</a:t>
            </a:r>
            <a:endParaRPr lang="it-IT" sz="1800" b="1" dirty="0">
              <a:solidFill>
                <a:schemeClr val="bg1"/>
              </a:solidFill>
              <a:latin typeface="Arial"/>
              <a:cs typeface="Arial"/>
            </a:endParaRPr>
          </a:p>
        </p:txBody>
      </p:sp>
      <p:pic>
        <p:nvPicPr>
          <p:cNvPr id="9" name="Immagine 8"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07" y="2271067"/>
            <a:ext cx="1332780" cy="866307"/>
          </a:xfrm>
          <a:prstGeom prst="rect">
            <a:avLst/>
          </a:prstGeom>
        </p:spPr>
      </p:pic>
      <p:sp>
        <p:nvSpPr>
          <p:cNvPr id="10" name="CasellaDiTesto 9"/>
          <p:cNvSpPr txBox="1"/>
          <p:nvPr/>
        </p:nvSpPr>
        <p:spPr>
          <a:xfrm>
            <a:off x="1906588" y="2506147"/>
            <a:ext cx="5448051" cy="369332"/>
          </a:xfrm>
          <a:prstGeom prst="rect">
            <a:avLst/>
          </a:prstGeom>
          <a:noFill/>
        </p:spPr>
        <p:txBody>
          <a:bodyPr wrap="none" rtlCol="0">
            <a:spAutoFit/>
          </a:bodyPr>
          <a:lstStyle/>
          <a:p>
            <a:r>
              <a:rPr lang="it-IT" sz="1800" b="1" dirty="0" smtClean="0">
                <a:solidFill>
                  <a:srgbClr val="FFFF00"/>
                </a:solidFill>
                <a:latin typeface="Arial"/>
                <a:cs typeface="Arial"/>
              </a:rPr>
              <a:t>Investigator Meeting   </a:t>
            </a:r>
            <a:r>
              <a:rPr lang="it-IT" sz="1800" b="1" dirty="0" smtClean="0">
                <a:solidFill>
                  <a:schemeClr val="bg1"/>
                </a:solidFill>
                <a:latin typeface="Arial"/>
                <a:cs typeface="Arial"/>
              </a:rPr>
              <a:t>3-4 Marzo 2017     Alghero</a:t>
            </a:r>
            <a:endParaRPr lang="it-IT" sz="1800" b="1" dirty="0">
              <a:solidFill>
                <a:schemeClr val="bg1"/>
              </a:solidFill>
              <a:latin typeface="Arial"/>
              <a:cs typeface="Arial"/>
            </a:endParaRPr>
          </a:p>
        </p:txBody>
      </p:sp>
      <p:sp>
        <p:nvSpPr>
          <p:cNvPr id="11" name="CasellaDiTesto 10"/>
          <p:cNvSpPr txBox="1"/>
          <p:nvPr/>
        </p:nvSpPr>
        <p:spPr>
          <a:xfrm>
            <a:off x="1906588" y="3612634"/>
            <a:ext cx="5085121" cy="369332"/>
          </a:xfrm>
          <a:prstGeom prst="rect">
            <a:avLst/>
          </a:prstGeom>
          <a:noFill/>
        </p:spPr>
        <p:txBody>
          <a:bodyPr wrap="none" rtlCol="0">
            <a:spAutoFit/>
          </a:bodyPr>
          <a:lstStyle/>
          <a:p>
            <a:r>
              <a:rPr lang="it-IT" sz="1800" b="1" dirty="0" err="1" smtClean="0">
                <a:solidFill>
                  <a:srgbClr val="FFFF00"/>
                </a:solidFill>
                <a:latin typeface="Arial"/>
                <a:cs typeface="Arial"/>
              </a:rPr>
              <a:t>Ethics</a:t>
            </a:r>
            <a:r>
              <a:rPr lang="it-IT" sz="1800" b="1" dirty="0" smtClean="0">
                <a:solidFill>
                  <a:srgbClr val="FFFF00"/>
                </a:solidFill>
                <a:latin typeface="Arial"/>
                <a:cs typeface="Arial"/>
              </a:rPr>
              <a:t> </a:t>
            </a:r>
            <a:r>
              <a:rPr lang="it-IT" b="1" dirty="0" err="1">
                <a:solidFill>
                  <a:srgbClr val="FFFF00"/>
                </a:solidFill>
                <a:latin typeface="Arial"/>
                <a:cs typeface="Arial"/>
              </a:rPr>
              <a:t>C</a:t>
            </a:r>
            <a:r>
              <a:rPr lang="it-IT" sz="1800" b="1" dirty="0" err="1" smtClean="0">
                <a:solidFill>
                  <a:srgbClr val="FFFF00"/>
                </a:solidFill>
                <a:latin typeface="Arial"/>
                <a:cs typeface="Arial"/>
              </a:rPr>
              <a:t>ommittee</a:t>
            </a:r>
            <a:r>
              <a:rPr lang="it-IT" sz="1800" b="1" dirty="0" smtClean="0">
                <a:solidFill>
                  <a:srgbClr val="FFFF00"/>
                </a:solidFill>
                <a:latin typeface="Arial"/>
                <a:cs typeface="Arial"/>
              </a:rPr>
              <a:t>	  </a:t>
            </a:r>
            <a:r>
              <a:rPr lang="it-IT" sz="1800" b="1" dirty="0" smtClean="0">
                <a:solidFill>
                  <a:schemeClr val="bg1"/>
                </a:solidFill>
                <a:latin typeface="Arial"/>
                <a:cs typeface="Arial"/>
              </a:rPr>
              <a:t>25/05/2017             Pisa</a:t>
            </a:r>
            <a:endParaRPr lang="it-IT" sz="1800" b="1" dirty="0">
              <a:solidFill>
                <a:schemeClr val="bg1"/>
              </a:solidFill>
              <a:latin typeface="Arial"/>
              <a:cs typeface="Arial"/>
            </a:endParaRPr>
          </a:p>
        </p:txBody>
      </p:sp>
      <p:pic>
        <p:nvPicPr>
          <p:cNvPr id="12" name="Immagine 4" descr="Senza titol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930" y="3343818"/>
            <a:ext cx="1270093" cy="911823"/>
          </a:xfrm>
          <a:prstGeom prst="rect">
            <a:avLst/>
          </a:prstGeom>
          <a:noFill/>
          <a:ln w="28575">
            <a:solidFill>
              <a:srgbClr val="3E2C18"/>
            </a:solidFill>
            <a:miter lim="800000"/>
            <a:headEnd/>
            <a:tailEnd/>
          </a:ln>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1906588" y="4774684"/>
            <a:ext cx="7045518" cy="369332"/>
          </a:xfrm>
          <a:prstGeom prst="rect">
            <a:avLst/>
          </a:prstGeom>
          <a:noFill/>
        </p:spPr>
        <p:txBody>
          <a:bodyPr wrap="none" rtlCol="0">
            <a:spAutoFit/>
          </a:bodyPr>
          <a:lstStyle/>
          <a:p>
            <a:r>
              <a:rPr lang="it-IT" sz="1800" b="1" dirty="0" smtClean="0">
                <a:solidFill>
                  <a:srgbClr val="FFFF00"/>
                </a:solidFill>
                <a:latin typeface="Arial"/>
                <a:cs typeface="Arial"/>
              </a:rPr>
              <a:t>SAQ-7 License            </a:t>
            </a:r>
            <a:r>
              <a:rPr lang="it-IT" sz="1800" b="1" dirty="0" smtClean="0">
                <a:solidFill>
                  <a:schemeClr val="bg1"/>
                </a:solidFill>
                <a:latin typeface="Arial"/>
                <a:cs typeface="Arial"/>
              </a:rPr>
              <a:t>20/06/2017             Kansas City, </a:t>
            </a:r>
            <a:r>
              <a:rPr lang="it-IT" sz="1800" b="1" dirty="0" err="1" smtClean="0">
                <a:solidFill>
                  <a:schemeClr val="bg1"/>
                </a:solidFill>
                <a:latin typeface="Arial"/>
                <a:cs typeface="Arial"/>
              </a:rPr>
              <a:t>Missoury</a:t>
            </a:r>
            <a:endParaRPr lang="it-IT" sz="1800" b="1" dirty="0">
              <a:solidFill>
                <a:schemeClr val="bg1"/>
              </a:solidFill>
              <a:latin typeface="Arial"/>
              <a:cs typeface="Arial"/>
            </a:endParaRPr>
          </a:p>
        </p:txBody>
      </p:sp>
      <p:pic>
        <p:nvPicPr>
          <p:cNvPr id="14" name="Immagine 13" descr="Senza titol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906" y="4431270"/>
            <a:ext cx="1297117" cy="1060664"/>
          </a:xfrm>
          <a:prstGeom prst="rect">
            <a:avLst/>
          </a:prstGeom>
        </p:spPr>
      </p:pic>
      <p:pic>
        <p:nvPicPr>
          <p:cNvPr id="15" name="Immagine 14" descr="Senza titol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072" y="5721768"/>
            <a:ext cx="1303952" cy="799195"/>
          </a:xfrm>
          <a:prstGeom prst="rect">
            <a:avLst/>
          </a:prstGeom>
        </p:spPr>
      </p:pic>
      <p:sp>
        <p:nvSpPr>
          <p:cNvPr id="16" name="CasellaDiTesto 15"/>
          <p:cNvSpPr txBox="1"/>
          <p:nvPr/>
        </p:nvSpPr>
        <p:spPr>
          <a:xfrm>
            <a:off x="2297178" y="5954772"/>
            <a:ext cx="3330159" cy="400110"/>
          </a:xfrm>
          <a:prstGeom prst="rect">
            <a:avLst/>
          </a:prstGeom>
          <a:noFill/>
        </p:spPr>
        <p:txBody>
          <a:bodyPr wrap="none" rtlCol="0">
            <a:spAutoFit/>
          </a:bodyPr>
          <a:lstStyle/>
          <a:p>
            <a:r>
              <a:rPr lang="it-IT" sz="2000" b="1" dirty="0" smtClean="0">
                <a:solidFill>
                  <a:srgbClr val="FF6600"/>
                </a:solidFill>
                <a:latin typeface="Arial"/>
                <a:cs typeface="Arial"/>
              </a:rPr>
              <a:t>START</a:t>
            </a:r>
            <a:r>
              <a:rPr lang="it-IT" sz="1800" b="1" dirty="0" smtClean="0">
                <a:solidFill>
                  <a:srgbClr val="FFFF00"/>
                </a:solidFill>
                <a:latin typeface="Arial"/>
                <a:cs typeface="Arial"/>
              </a:rPr>
              <a:t>                  </a:t>
            </a:r>
            <a:r>
              <a:rPr lang="it-IT" sz="1800" b="1" dirty="0" smtClean="0">
                <a:solidFill>
                  <a:schemeClr val="bg1"/>
                </a:solidFill>
                <a:latin typeface="Arial"/>
                <a:cs typeface="Arial"/>
              </a:rPr>
              <a:t>01/09/2017             </a:t>
            </a:r>
            <a:endParaRPr lang="it-IT" sz="1800" b="1" dirty="0">
              <a:solidFill>
                <a:schemeClr val="bg1"/>
              </a:solidFill>
              <a:latin typeface="Arial"/>
              <a:cs typeface="Arial"/>
            </a:endParaRPr>
          </a:p>
        </p:txBody>
      </p:sp>
      <p:pic>
        <p:nvPicPr>
          <p:cNvPr id="17" name="Immagine 16" descr="Senza titol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2863" y="5691284"/>
            <a:ext cx="835034" cy="907857"/>
          </a:xfrm>
          <a:prstGeom prst="rect">
            <a:avLst/>
          </a:prstGeom>
        </p:spPr>
      </p:pic>
      <p:sp>
        <p:nvSpPr>
          <p:cNvPr id="18" name="Freccia giù 17"/>
          <p:cNvSpPr/>
          <p:nvPr/>
        </p:nvSpPr>
        <p:spPr>
          <a:xfrm>
            <a:off x="2676525" y="1954842"/>
            <a:ext cx="156979" cy="542219"/>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Freccia giù 18"/>
          <p:cNvSpPr/>
          <p:nvPr/>
        </p:nvSpPr>
        <p:spPr>
          <a:xfrm>
            <a:off x="2676525" y="3040769"/>
            <a:ext cx="156979" cy="542219"/>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Freccia giù 19"/>
          <p:cNvSpPr/>
          <p:nvPr/>
        </p:nvSpPr>
        <p:spPr>
          <a:xfrm>
            <a:off x="2676525" y="4155234"/>
            <a:ext cx="156979" cy="542219"/>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Freccia giù 20"/>
          <p:cNvSpPr/>
          <p:nvPr/>
        </p:nvSpPr>
        <p:spPr>
          <a:xfrm>
            <a:off x="2676525" y="5269698"/>
            <a:ext cx="156979" cy="542219"/>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CasellaDiTesto 21"/>
          <p:cNvSpPr txBox="1"/>
          <p:nvPr/>
        </p:nvSpPr>
        <p:spPr>
          <a:xfrm>
            <a:off x="2806647" y="0"/>
            <a:ext cx="3493264" cy="1077218"/>
          </a:xfrm>
          <a:prstGeom prst="rect">
            <a:avLst/>
          </a:prstGeom>
          <a:noFill/>
        </p:spPr>
        <p:txBody>
          <a:bodyPr wrap="none" rtlCol="0">
            <a:spAutoFit/>
          </a:bodyPr>
          <a:lstStyle/>
          <a:p>
            <a:pPr algn="ctr"/>
            <a:r>
              <a:rPr lang="it-IT" sz="3600" b="1" dirty="0" smtClean="0">
                <a:solidFill>
                  <a:srgbClr val="FFA70B"/>
                </a:solidFill>
                <a:latin typeface="Arial"/>
                <a:cs typeface="Arial"/>
              </a:rPr>
              <a:t>ARCA </a:t>
            </a:r>
            <a:r>
              <a:rPr lang="it-IT" sz="3600" b="1" dirty="0" err="1" smtClean="0">
                <a:solidFill>
                  <a:srgbClr val="FFA70B"/>
                </a:solidFill>
                <a:latin typeface="Arial"/>
                <a:cs typeface="Arial"/>
              </a:rPr>
              <a:t>Registry</a:t>
            </a:r>
            <a:endParaRPr lang="it-IT" sz="3600" b="1" dirty="0">
              <a:solidFill>
                <a:srgbClr val="FFA70B"/>
              </a:solidFill>
              <a:latin typeface="Arial"/>
              <a:cs typeface="Arial"/>
            </a:endParaRPr>
          </a:p>
          <a:p>
            <a:pPr algn="ctr"/>
            <a:r>
              <a:rPr lang="it-IT" sz="2800" b="1" i="1" dirty="0" smtClean="0">
                <a:solidFill>
                  <a:srgbClr val="FFFF00"/>
                </a:solidFill>
                <a:latin typeface="Arial"/>
                <a:cs typeface="Arial"/>
              </a:rPr>
              <a:t>TIME TABLE</a:t>
            </a:r>
            <a:endParaRPr lang="it-IT" sz="2800" b="1" i="1" dirty="0">
              <a:solidFill>
                <a:srgbClr val="FFFF00"/>
              </a:solidFill>
              <a:latin typeface="Arial"/>
              <a:cs typeface="Arial"/>
            </a:endParaRPr>
          </a:p>
        </p:txBody>
      </p:sp>
      <p:pic>
        <p:nvPicPr>
          <p:cNvPr id="23" name="Immagine 22" descr="Senza titol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2711" y="126056"/>
            <a:ext cx="963392" cy="724243"/>
          </a:xfrm>
          <a:prstGeom prst="rect">
            <a:avLst/>
          </a:prstGeom>
        </p:spPr>
      </p:pic>
      <p:grpSp>
        <p:nvGrpSpPr>
          <p:cNvPr id="3" name="Gruppo 2"/>
          <p:cNvGrpSpPr/>
          <p:nvPr/>
        </p:nvGrpSpPr>
        <p:grpSpPr>
          <a:xfrm>
            <a:off x="359971" y="1291294"/>
            <a:ext cx="708785" cy="767063"/>
            <a:chOff x="359971" y="1291294"/>
            <a:chExt cx="708785" cy="767063"/>
          </a:xfrm>
        </p:grpSpPr>
        <p:pic>
          <p:nvPicPr>
            <p:cNvPr id="24" name="Immagine 23" descr="Senza titolo.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9971" y="1291947"/>
              <a:ext cx="708785" cy="766410"/>
            </a:xfrm>
            <a:prstGeom prst="rect">
              <a:avLst/>
            </a:prstGeom>
            <a:ln w="38100" cmpd="sng">
              <a:noFill/>
            </a:ln>
          </p:spPr>
        </p:pic>
        <p:sp>
          <p:nvSpPr>
            <p:cNvPr id="2" name="Triangolo rettangolo 1"/>
            <p:cNvSpPr/>
            <p:nvPr/>
          </p:nvSpPr>
          <p:spPr>
            <a:xfrm rot="5400000">
              <a:off x="376220" y="1277950"/>
              <a:ext cx="90716" cy="11740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Triangolo rettangolo 24"/>
            <p:cNvSpPr/>
            <p:nvPr/>
          </p:nvSpPr>
          <p:spPr>
            <a:xfrm rot="16200000" flipH="1">
              <a:off x="907207" y="1291290"/>
              <a:ext cx="160076" cy="160089"/>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7408109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18" y="5884783"/>
            <a:ext cx="1138553" cy="855923"/>
          </a:xfrm>
          <a:prstGeom prst="rect">
            <a:avLst/>
          </a:prstGeom>
        </p:spPr>
      </p:pic>
      <p:pic>
        <p:nvPicPr>
          <p:cNvPr id="9"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653" y="5915528"/>
            <a:ext cx="1138552" cy="78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01" y="481952"/>
            <a:ext cx="8749886" cy="5090078"/>
          </a:xfrm>
          <a:prstGeom prst="rect">
            <a:avLst/>
          </a:prstGeom>
        </p:spPr>
      </p:pic>
    </p:spTree>
    <p:extLst>
      <p:ext uri="{BB962C8B-B14F-4D97-AF65-F5344CB8AC3E}">
        <p14:creationId xmlns:p14="http://schemas.microsoft.com/office/powerpoint/2010/main" val="39814972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11548" y="2535104"/>
            <a:ext cx="6416872" cy="3447098"/>
          </a:xfrm>
          <a:prstGeom prst="rect">
            <a:avLst/>
          </a:prstGeom>
        </p:spPr>
        <p:txBody>
          <a:bodyPr wrap="square">
            <a:spAutoFit/>
          </a:bodyPr>
          <a:lstStyle/>
          <a:p>
            <a:pPr algn="ctr"/>
            <a:r>
              <a:rPr lang="en-US" sz="2800" b="1" dirty="0">
                <a:solidFill>
                  <a:srgbClr val="FFA70B"/>
                </a:solidFill>
              </a:rPr>
              <a:t>ARCA Registry Executive Committee</a:t>
            </a:r>
            <a:endParaRPr lang="it-IT" sz="2800" dirty="0">
              <a:solidFill>
                <a:srgbClr val="FFA70B"/>
              </a:solidFill>
            </a:endParaRPr>
          </a:p>
          <a:p>
            <a:r>
              <a:rPr lang="en-US" sz="2400" dirty="0">
                <a:solidFill>
                  <a:schemeClr val="bg1"/>
                </a:solidFill>
              </a:rPr>
              <a:t>Giovanni Battista </a:t>
            </a:r>
            <a:r>
              <a:rPr lang="en-US" sz="2400" dirty="0" err="1">
                <a:solidFill>
                  <a:schemeClr val="bg1"/>
                </a:solidFill>
              </a:rPr>
              <a:t>Zito</a:t>
            </a:r>
            <a:r>
              <a:rPr lang="en-US" sz="2400" dirty="0">
                <a:solidFill>
                  <a:schemeClr val="bg1"/>
                </a:solidFill>
              </a:rPr>
              <a:t>, Chairman; </a:t>
            </a:r>
            <a:endParaRPr lang="en-US" sz="2400" dirty="0" smtClean="0">
              <a:solidFill>
                <a:schemeClr val="bg1"/>
              </a:solidFill>
            </a:endParaRPr>
          </a:p>
          <a:p>
            <a:r>
              <a:rPr lang="en-US" sz="2400" dirty="0" smtClean="0">
                <a:solidFill>
                  <a:schemeClr val="bg1"/>
                </a:solidFill>
              </a:rPr>
              <a:t>Mario </a:t>
            </a:r>
            <a:r>
              <a:rPr lang="en-US" sz="2400" dirty="0" err="1">
                <a:solidFill>
                  <a:schemeClr val="bg1"/>
                </a:solidFill>
              </a:rPr>
              <a:t>Marzilli</a:t>
            </a:r>
            <a:r>
              <a:rPr lang="en-US" sz="2400" dirty="0">
                <a:solidFill>
                  <a:schemeClr val="bg1"/>
                </a:solidFill>
              </a:rPr>
              <a:t>, Scientific Project Leader; </a:t>
            </a:r>
            <a:endParaRPr lang="en-US" sz="2400" dirty="0" smtClean="0">
              <a:solidFill>
                <a:schemeClr val="bg1"/>
              </a:solidFill>
            </a:endParaRPr>
          </a:p>
          <a:p>
            <a:r>
              <a:rPr lang="en-US" sz="2400" dirty="0" smtClean="0">
                <a:solidFill>
                  <a:schemeClr val="bg1"/>
                </a:solidFill>
              </a:rPr>
              <a:t>Enrico </a:t>
            </a:r>
            <a:r>
              <a:rPr lang="en-US" sz="2400" dirty="0" err="1">
                <a:solidFill>
                  <a:schemeClr val="bg1"/>
                </a:solidFill>
              </a:rPr>
              <a:t>Orsini</a:t>
            </a:r>
            <a:r>
              <a:rPr lang="en-US" sz="2400" dirty="0">
                <a:solidFill>
                  <a:schemeClr val="bg1"/>
                </a:solidFill>
              </a:rPr>
              <a:t>, National Coordinator. </a:t>
            </a:r>
            <a:endParaRPr lang="it-IT" sz="2400" dirty="0">
              <a:solidFill>
                <a:schemeClr val="bg1"/>
              </a:solidFill>
            </a:endParaRPr>
          </a:p>
          <a:p>
            <a:endParaRPr lang="en-US" b="1" dirty="0" smtClean="0"/>
          </a:p>
          <a:p>
            <a:r>
              <a:rPr lang="en-US" sz="2800" b="1" dirty="0" smtClean="0">
                <a:solidFill>
                  <a:srgbClr val="FFA70B"/>
                </a:solidFill>
              </a:rPr>
              <a:t>ARCA </a:t>
            </a:r>
            <a:r>
              <a:rPr lang="en-US" sz="2800" b="1" dirty="0">
                <a:solidFill>
                  <a:srgbClr val="FFA70B"/>
                </a:solidFill>
              </a:rPr>
              <a:t>Registry Steering Committee</a:t>
            </a:r>
            <a:r>
              <a:rPr lang="en-US" sz="2800" dirty="0">
                <a:solidFill>
                  <a:srgbClr val="FFA70B"/>
                </a:solidFill>
              </a:rPr>
              <a:t> </a:t>
            </a:r>
            <a:endParaRPr lang="it-IT" sz="2800" dirty="0">
              <a:solidFill>
                <a:srgbClr val="FFA70B"/>
              </a:solidFill>
            </a:endParaRPr>
          </a:p>
          <a:p>
            <a:r>
              <a:rPr lang="it-IT" sz="2400" dirty="0">
                <a:solidFill>
                  <a:schemeClr val="bg1"/>
                </a:solidFill>
              </a:rPr>
              <a:t>The Executive </a:t>
            </a:r>
            <a:r>
              <a:rPr lang="it-IT" sz="2400" dirty="0" err="1">
                <a:solidFill>
                  <a:schemeClr val="bg1"/>
                </a:solidFill>
              </a:rPr>
              <a:t>Committee</a:t>
            </a:r>
            <a:r>
              <a:rPr lang="it-IT" sz="2400" dirty="0">
                <a:solidFill>
                  <a:schemeClr val="bg1"/>
                </a:solidFill>
              </a:rPr>
              <a:t> and: </a:t>
            </a:r>
            <a:endParaRPr lang="it-IT" sz="2400" dirty="0" smtClean="0">
              <a:solidFill>
                <a:schemeClr val="bg1"/>
              </a:solidFill>
            </a:endParaRPr>
          </a:p>
          <a:p>
            <a:r>
              <a:rPr lang="it-IT" sz="2400" dirty="0" smtClean="0">
                <a:solidFill>
                  <a:schemeClr val="bg1"/>
                </a:solidFill>
              </a:rPr>
              <a:t>Vincenzo </a:t>
            </a:r>
            <a:r>
              <a:rPr lang="it-IT" sz="2400" dirty="0">
                <a:solidFill>
                  <a:schemeClr val="bg1"/>
                </a:solidFill>
              </a:rPr>
              <a:t>Carbone, Loredana Latina, Ugo Oliviero, Umberto Rizzo.</a:t>
            </a:r>
          </a:p>
        </p:txBody>
      </p:sp>
      <p:pic>
        <p:nvPicPr>
          <p:cNvPr id="5" name="Immagine 4"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61" y="244773"/>
            <a:ext cx="2354994" cy="1770398"/>
          </a:xfrm>
          <a:prstGeom prst="rect">
            <a:avLst/>
          </a:prstGeom>
        </p:spPr>
      </p:pic>
      <p:pic>
        <p:nvPicPr>
          <p:cNvPr id="6"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521" y="373806"/>
            <a:ext cx="2317017" cy="159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705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12" y="134748"/>
            <a:ext cx="1676427" cy="1260276"/>
          </a:xfrm>
          <a:prstGeom prst="rect">
            <a:avLst/>
          </a:prstGeom>
        </p:spPr>
      </p:pic>
      <p:pic>
        <p:nvPicPr>
          <p:cNvPr id="6"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6279" y="166857"/>
            <a:ext cx="1909716" cy="131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707889" y="1819548"/>
            <a:ext cx="7765958" cy="4801315"/>
          </a:xfrm>
          <a:prstGeom prst="rect">
            <a:avLst/>
          </a:prstGeom>
        </p:spPr>
        <p:txBody>
          <a:bodyPr wrap="square">
            <a:spAutoFit/>
          </a:bodyPr>
          <a:lstStyle/>
          <a:p>
            <a:r>
              <a:rPr lang="it-IT" b="1" dirty="0" smtClean="0">
                <a:solidFill>
                  <a:srgbClr val="FFFF00"/>
                </a:solidFill>
              </a:rPr>
              <a:t>Abruzzo</a:t>
            </a:r>
            <a:r>
              <a:rPr lang="it-IT" b="1" dirty="0">
                <a:solidFill>
                  <a:srgbClr val="FFFF00"/>
                </a:solidFill>
              </a:rPr>
              <a:t>: </a:t>
            </a:r>
            <a:r>
              <a:rPr lang="it-IT" dirty="0">
                <a:solidFill>
                  <a:schemeClr val="bg1"/>
                </a:solidFill>
              </a:rPr>
              <a:t>Francesco Bianco, Eugenio Genovesi</a:t>
            </a:r>
            <a:r>
              <a:rPr lang="it-IT" b="1" dirty="0">
                <a:solidFill>
                  <a:schemeClr val="bg1"/>
                </a:solidFill>
              </a:rPr>
              <a:t>, </a:t>
            </a:r>
            <a:r>
              <a:rPr lang="it-IT" dirty="0">
                <a:solidFill>
                  <a:schemeClr val="bg1"/>
                </a:solidFill>
              </a:rPr>
              <a:t>Francesco Iachini </a:t>
            </a:r>
            <a:r>
              <a:rPr lang="it-IT" dirty="0" err="1">
                <a:solidFill>
                  <a:schemeClr val="bg1"/>
                </a:solidFill>
              </a:rPr>
              <a:t>Bellisarii</a:t>
            </a:r>
            <a:r>
              <a:rPr lang="it-IT" b="1" dirty="0">
                <a:solidFill>
                  <a:schemeClr val="bg1"/>
                </a:solidFill>
              </a:rPr>
              <a:t>, </a:t>
            </a:r>
            <a:r>
              <a:rPr lang="it-IT" dirty="0">
                <a:solidFill>
                  <a:schemeClr val="bg1"/>
                </a:solidFill>
              </a:rPr>
              <a:t>Gelsomina Malatesta. </a:t>
            </a:r>
            <a:r>
              <a:rPr lang="it-IT" b="1" dirty="0">
                <a:solidFill>
                  <a:srgbClr val="FFFF00"/>
                </a:solidFill>
              </a:rPr>
              <a:t>Basilicata</a:t>
            </a:r>
            <a:r>
              <a:rPr lang="it-IT" dirty="0">
                <a:solidFill>
                  <a:srgbClr val="FFFF00"/>
                </a:solidFill>
              </a:rPr>
              <a:t>: </a:t>
            </a:r>
            <a:r>
              <a:rPr lang="it-IT" dirty="0">
                <a:solidFill>
                  <a:srgbClr val="FFFFFF"/>
                </a:solidFill>
              </a:rPr>
              <a:t>Antonio Cardinale, Agostino </a:t>
            </a:r>
            <a:r>
              <a:rPr lang="it-IT" dirty="0" err="1">
                <a:solidFill>
                  <a:srgbClr val="FFFFFF"/>
                </a:solidFill>
              </a:rPr>
              <a:t>Lopizzo</a:t>
            </a:r>
            <a:r>
              <a:rPr lang="it-IT" dirty="0">
                <a:solidFill>
                  <a:srgbClr val="FFFFFF"/>
                </a:solidFill>
              </a:rPr>
              <a:t>, Antonio </a:t>
            </a:r>
            <a:r>
              <a:rPr lang="it-IT" dirty="0" err="1">
                <a:solidFill>
                  <a:srgbClr val="FFFFFF"/>
                </a:solidFill>
              </a:rPr>
              <a:t>Lopizzo</a:t>
            </a:r>
            <a:r>
              <a:rPr lang="it-IT" dirty="0">
                <a:solidFill>
                  <a:srgbClr val="FFFFFF"/>
                </a:solidFill>
              </a:rPr>
              <a:t>. </a:t>
            </a:r>
            <a:r>
              <a:rPr lang="it-IT" b="1" dirty="0">
                <a:solidFill>
                  <a:srgbClr val="FFFF00"/>
                </a:solidFill>
              </a:rPr>
              <a:t>Calabria: </a:t>
            </a:r>
            <a:r>
              <a:rPr lang="it-IT" dirty="0">
                <a:solidFill>
                  <a:srgbClr val="FFFFFF"/>
                </a:solidFill>
              </a:rPr>
              <a:t>Giuseppe </a:t>
            </a:r>
            <a:r>
              <a:rPr lang="it-IT" dirty="0" err="1">
                <a:solidFill>
                  <a:srgbClr val="FFFFFF"/>
                </a:solidFill>
              </a:rPr>
              <a:t>Putortì</a:t>
            </a:r>
            <a:r>
              <a:rPr lang="it-IT" dirty="0">
                <a:solidFill>
                  <a:srgbClr val="FFFFFF"/>
                </a:solidFill>
              </a:rPr>
              <a:t>. </a:t>
            </a:r>
            <a:r>
              <a:rPr lang="it-IT" b="1" dirty="0">
                <a:solidFill>
                  <a:srgbClr val="FFFF00"/>
                </a:solidFill>
              </a:rPr>
              <a:t>Campania: </a:t>
            </a:r>
            <a:r>
              <a:rPr lang="it-IT" dirty="0">
                <a:solidFill>
                  <a:srgbClr val="FFFFFF"/>
                </a:solidFill>
              </a:rPr>
              <a:t>Vincenzo Carbone, Ferdinando Ferrara, Biagio Fimiani, Franco Guarnaccia, Alessandro Iandolo, Sabato Murolo, Maurizio </a:t>
            </a:r>
            <a:r>
              <a:rPr lang="it-IT" dirty="0" err="1">
                <a:solidFill>
                  <a:srgbClr val="FFFFFF"/>
                </a:solidFill>
              </a:rPr>
              <a:t>Olivares</a:t>
            </a:r>
            <a:r>
              <a:rPr lang="it-IT" dirty="0">
                <a:solidFill>
                  <a:srgbClr val="FFFFFF"/>
                </a:solidFill>
              </a:rPr>
              <a:t>, Ugo Oliviero, Giosuè Santoro. </a:t>
            </a:r>
            <a:r>
              <a:rPr lang="it-IT" b="1" dirty="0">
                <a:solidFill>
                  <a:srgbClr val="FFFF00"/>
                </a:solidFill>
              </a:rPr>
              <a:t>Emilia Romagna: </a:t>
            </a:r>
            <a:r>
              <a:rPr lang="it-IT" dirty="0">
                <a:solidFill>
                  <a:srgbClr val="FFFFFF"/>
                </a:solidFill>
              </a:rPr>
              <a:t>Giorgio Roganti. </a:t>
            </a:r>
            <a:r>
              <a:rPr lang="it-IT" b="1" dirty="0">
                <a:solidFill>
                  <a:srgbClr val="FFFF00"/>
                </a:solidFill>
              </a:rPr>
              <a:t>Lazio: </a:t>
            </a:r>
            <a:r>
              <a:rPr lang="it-IT" dirty="0">
                <a:solidFill>
                  <a:srgbClr val="FFFFFF"/>
                </a:solidFill>
              </a:rPr>
              <a:t>Paola Brocco, Leone </a:t>
            </a:r>
            <a:r>
              <a:rPr lang="it-IT" dirty="0" err="1">
                <a:solidFill>
                  <a:srgbClr val="FFFFFF"/>
                </a:solidFill>
              </a:rPr>
              <a:t>Capaldo</a:t>
            </a:r>
            <a:r>
              <a:rPr lang="it-IT" dirty="0">
                <a:solidFill>
                  <a:srgbClr val="FFFFFF"/>
                </a:solidFill>
              </a:rPr>
              <a:t>, Maurizio Cipriani</a:t>
            </a:r>
            <a:r>
              <a:rPr lang="it-IT" b="1" dirty="0">
                <a:solidFill>
                  <a:srgbClr val="FFFFFF"/>
                </a:solidFill>
              </a:rPr>
              <a:t>, </a:t>
            </a:r>
            <a:r>
              <a:rPr lang="it-IT" dirty="0">
                <a:solidFill>
                  <a:srgbClr val="FFFFFF"/>
                </a:solidFill>
              </a:rPr>
              <a:t>Angelo D’Urso. </a:t>
            </a:r>
            <a:r>
              <a:rPr lang="it-IT" b="1" dirty="0">
                <a:solidFill>
                  <a:srgbClr val="FFFF00"/>
                </a:solidFill>
              </a:rPr>
              <a:t>Liguria: </a:t>
            </a:r>
            <a:r>
              <a:rPr lang="it-IT" dirty="0">
                <a:solidFill>
                  <a:srgbClr val="FFFFFF"/>
                </a:solidFill>
              </a:rPr>
              <a:t>Sergio Agosti, Laura Casalino, Valeria Sebastiani, Bruno </a:t>
            </a:r>
            <a:r>
              <a:rPr lang="it-IT" dirty="0" err="1">
                <a:solidFill>
                  <a:srgbClr val="FFFFFF"/>
                </a:solidFill>
              </a:rPr>
              <a:t>Tarabella</a:t>
            </a:r>
            <a:r>
              <a:rPr lang="it-IT" dirty="0">
                <a:solidFill>
                  <a:srgbClr val="FFFFFF"/>
                </a:solidFill>
              </a:rPr>
              <a:t>. </a:t>
            </a:r>
            <a:r>
              <a:rPr lang="it-IT" b="1" dirty="0">
                <a:solidFill>
                  <a:srgbClr val="FFFF00"/>
                </a:solidFill>
              </a:rPr>
              <a:t>Lombardia: </a:t>
            </a:r>
            <a:r>
              <a:rPr lang="it-IT" dirty="0">
                <a:solidFill>
                  <a:srgbClr val="FFFFFF"/>
                </a:solidFill>
              </a:rPr>
              <a:t>Gianmarco Arabia, Anna </a:t>
            </a:r>
            <a:r>
              <a:rPr lang="it-IT" dirty="0" err="1">
                <a:solidFill>
                  <a:srgbClr val="FFFFFF"/>
                </a:solidFill>
              </a:rPr>
              <a:t>Gualeni</a:t>
            </a:r>
            <a:r>
              <a:rPr lang="it-IT" dirty="0">
                <a:solidFill>
                  <a:srgbClr val="FFFFFF"/>
                </a:solidFill>
              </a:rPr>
              <a:t>, Alberto </a:t>
            </a:r>
            <a:r>
              <a:rPr lang="it-IT" dirty="0" err="1">
                <a:solidFill>
                  <a:srgbClr val="FFFFFF"/>
                </a:solidFill>
              </a:rPr>
              <a:t>Madureri</a:t>
            </a:r>
            <a:r>
              <a:rPr lang="it-IT" dirty="0">
                <a:solidFill>
                  <a:srgbClr val="FFFFFF"/>
                </a:solidFill>
              </a:rPr>
              <a:t>, Antonio Maggi, Riccardo </a:t>
            </a:r>
            <a:r>
              <a:rPr lang="it-IT" dirty="0" err="1">
                <a:solidFill>
                  <a:srgbClr val="FFFFFF"/>
                </a:solidFill>
              </a:rPr>
              <a:t>Raddino</a:t>
            </a:r>
            <a:r>
              <a:rPr lang="it-IT" dirty="0">
                <a:solidFill>
                  <a:srgbClr val="FFFFFF"/>
                </a:solidFill>
              </a:rPr>
              <a:t>. </a:t>
            </a:r>
            <a:r>
              <a:rPr lang="it-IT" b="1" dirty="0">
                <a:solidFill>
                  <a:srgbClr val="FFFF00"/>
                </a:solidFill>
              </a:rPr>
              <a:t>Molise: </a:t>
            </a:r>
            <a:r>
              <a:rPr lang="it-IT" dirty="0">
                <a:solidFill>
                  <a:srgbClr val="FFFFFF"/>
                </a:solidFill>
              </a:rPr>
              <a:t>Giuseppe D’Ascenzo. </a:t>
            </a:r>
            <a:r>
              <a:rPr lang="it-IT" b="1" dirty="0">
                <a:solidFill>
                  <a:srgbClr val="FFFF00"/>
                </a:solidFill>
              </a:rPr>
              <a:t>Piemonte: </a:t>
            </a:r>
            <a:r>
              <a:rPr lang="it-IT" dirty="0">
                <a:solidFill>
                  <a:srgbClr val="FFFFFF"/>
                </a:solidFill>
              </a:rPr>
              <a:t>Elena Coletti Moia, Salvatore De Salvo. </a:t>
            </a:r>
            <a:r>
              <a:rPr lang="it-IT" b="1" dirty="0">
                <a:solidFill>
                  <a:srgbClr val="FFFF00"/>
                </a:solidFill>
              </a:rPr>
              <a:t>Puglia:</a:t>
            </a:r>
            <a:r>
              <a:rPr lang="it-IT" b="1" dirty="0">
                <a:solidFill>
                  <a:srgbClr val="FFFFFF"/>
                </a:solidFill>
              </a:rPr>
              <a:t> </a:t>
            </a:r>
            <a:r>
              <a:rPr lang="it-IT" dirty="0">
                <a:solidFill>
                  <a:srgbClr val="FFFFFF"/>
                </a:solidFill>
              </a:rPr>
              <a:t>Angelo Aloisio, Adele Lillo, Umberto Rizzo. </a:t>
            </a:r>
            <a:r>
              <a:rPr lang="it-IT" b="1" dirty="0">
                <a:solidFill>
                  <a:srgbClr val="FFFF00"/>
                </a:solidFill>
              </a:rPr>
              <a:t>Sardegna: </a:t>
            </a:r>
            <a:r>
              <a:rPr lang="it-IT" dirty="0">
                <a:solidFill>
                  <a:schemeClr val="bg1"/>
                </a:solidFill>
              </a:rPr>
              <a:t>Enrico </a:t>
            </a:r>
            <a:r>
              <a:rPr lang="it-IT" dirty="0" err="1">
                <a:solidFill>
                  <a:schemeClr val="bg1"/>
                </a:solidFill>
              </a:rPr>
              <a:t>Cuozzo</a:t>
            </a:r>
            <a:r>
              <a:rPr lang="it-IT" dirty="0">
                <a:solidFill>
                  <a:schemeClr val="bg1"/>
                </a:solidFill>
              </a:rPr>
              <a:t>, Gianmarco Fiori. </a:t>
            </a:r>
            <a:r>
              <a:rPr lang="it-IT" b="1" dirty="0">
                <a:solidFill>
                  <a:srgbClr val="FFFF00"/>
                </a:solidFill>
              </a:rPr>
              <a:t>Sicilia: </a:t>
            </a:r>
            <a:r>
              <a:rPr lang="it-IT" dirty="0">
                <a:solidFill>
                  <a:srgbClr val="FFFFFF"/>
                </a:solidFill>
              </a:rPr>
              <a:t>Sergio Licata,</a:t>
            </a:r>
            <a:r>
              <a:rPr lang="it-IT" b="1" dirty="0">
                <a:solidFill>
                  <a:srgbClr val="FFFFFF"/>
                </a:solidFill>
              </a:rPr>
              <a:t> </a:t>
            </a:r>
            <a:r>
              <a:rPr lang="it-IT" dirty="0">
                <a:solidFill>
                  <a:srgbClr val="FFFFFF"/>
                </a:solidFill>
              </a:rPr>
              <a:t>Luigi Stella Brienza.</a:t>
            </a:r>
            <a:r>
              <a:rPr lang="it-IT" dirty="0"/>
              <a:t> </a:t>
            </a:r>
            <a:r>
              <a:rPr lang="it-IT" b="1" dirty="0">
                <a:solidFill>
                  <a:srgbClr val="FFFF00"/>
                </a:solidFill>
              </a:rPr>
              <a:t>Toscana: </a:t>
            </a:r>
            <a:r>
              <a:rPr lang="it-IT" dirty="0">
                <a:solidFill>
                  <a:srgbClr val="FFFFFF"/>
                </a:solidFill>
              </a:rPr>
              <a:t>Efisia </a:t>
            </a:r>
            <a:r>
              <a:rPr lang="it-IT" dirty="0" err="1">
                <a:solidFill>
                  <a:srgbClr val="FFFFFF"/>
                </a:solidFill>
              </a:rPr>
              <a:t>Monni</a:t>
            </a:r>
            <a:r>
              <a:rPr lang="it-IT" dirty="0">
                <a:solidFill>
                  <a:srgbClr val="FFFFFF"/>
                </a:solidFill>
              </a:rPr>
              <a:t>, Enrico Orsini, Cristiana </a:t>
            </a:r>
            <a:r>
              <a:rPr lang="it-IT" dirty="0" err="1">
                <a:solidFill>
                  <a:srgbClr val="FFFFFF"/>
                </a:solidFill>
              </a:rPr>
              <a:t>Pampana</a:t>
            </a:r>
            <a:r>
              <a:rPr lang="it-IT" dirty="0">
                <a:solidFill>
                  <a:srgbClr val="FFFFFF"/>
                </a:solidFill>
              </a:rPr>
              <a:t>. </a:t>
            </a:r>
            <a:r>
              <a:rPr lang="it-IT" b="1" dirty="0">
                <a:solidFill>
                  <a:srgbClr val="FFFF00"/>
                </a:solidFill>
              </a:rPr>
              <a:t>Trentino Alto Adige</a:t>
            </a:r>
            <a:r>
              <a:rPr lang="it-IT" dirty="0">
                <a:solidFill>
                  <a:srgbClr val="FFFF00"/>
                </a:solidFill>
              </a:rPr>
              <a:t>: </a:t>
            </a:r>
            <a:r>
              <a:rPr lang="it-IT" dirty="0">
                <a:solidFill>
                  <a:srgbClr val="FFFFFF"/>
                </a:solidFill>
              </a:rPr>
              <a:t>Mauro </a:t>
            </a:r>
            <a:r>
              <a:rPr lang="it-IT" dirty="0" err="1">
                <a:solidFill>
                  <a:srgbClr val="FFFFFF"/>
                </a:solidFill>
              </a:rPr>
              <a:t>Larcher</a:t>
            </a:r>
            <a:r>
              <a:rPr lang="it-IT" dirty="0">
                <a:solidFill>
                  <a:srgbClr val="FFFFFF"/>
                </a:solidFill>
              </a:rPr>
              <a:t>, Loredana Latina. </a:t>
            </a:r>
            <a:r>
              <a:rPr lang="it-IT" b="1" dirty="0">
                <a:solidFill>
                  <a:srgbClr val="FFFF00"/>
                </a:solidFill>
              </a:rPr>
              <a:t>Umbria: </a:t>
            </a:r>
            <a:r>
              <a:rPr lang="it-IT" dirty="0">
                <a:solidFill>
                  <a:srgbClr val="FFFFFF"/>
                </a:solidFill>
              </a:rPr>
              <a:t>Stefano </a:t>
            </a:r>
            <a:r>
              <a:rPr lang="it-IT" dirty="0" err="1">
                <a:solidFill>
                  <a:srgbClr val="FFFFFF"/>
                </a:solidFill>
              </a:rPr>
              <a:t>Bergonzini</a:t>
            </a:r>
            <a:r>
              <a:rPr lang="it-IT" dirty="0">
                <a:solidFill>
                  <a:srgbClr val="FFFFFF"/>
                </a:solidFill>
              </a:rPr>
              <a:t>, Emilia </a:t>
            </a:r>
            <a:r>
              <a:rPr lang="it-IT" dirty="0" err="1">
                <a:solidFill>
                  <a:srgbClr val="FFFFFF"/>
                </a:solidFill>
              </a:rPr>
              <a:t>Chiuini</a:t>
            </a:r>
            <a:r>
              <a:rPr lang="it-IT" dirty="0">
                <a:solidFill>
                  <a:srgbClr val="FFFFFF"/>
                </a:solidFill>
              </a:rPr>
              <a:t>, Franco Cosmi, Lucia Filippucci. </a:t>
            </a:r>
            <a:r>
              <a:rPr lang="it-IT" b="1" dirty="0">
                <a:solidFill>
                  <a:srgbClr val="FFFF00"/>
                </a:solidFill>
              </a:rPr>
              <a:t>Veneto: </a:t>
            </a:r>
            <a:r>
              <a:rPr lang="it-IT" dirty="0">
                <a:solidFill>
                  <a:srgbClr val="FFFFFF"/>
                </a:solidFill>
              </a:rPr>
              <a:t>Fiorella </a:t>
            </a:r>
            <a:r>
              <a:rPr lang="it-IT" dirty="0" err="1">
                <a:solidFill>
                  <a:srgbClr val="FFFFFF"/>
                </a:solidFill>
              </a:rPr>
              <a:t>Cavuto</a:t>
            </a:r>
            <a:r>
              <a:rPr lang="it-IT" dirty="0">
                <a:solidFill>
                  <a:srgbClr val="FFFFFF"/>
                </a:solidFill>
              </a:rPr>
              <a:t>, Stefania Colonna, Annalisa </a:t>
            </a:r>
            <a:r>
              <a:rPr lang="it-IT" dirty="0" err="1">
                <a:solidFill>
                  <a:srgbClr val="FFFFFF"/>
                </a:solidFill>
              </a:rPr>
              <a:t>Gebbin</a:t>
            </a:r>
            <a:r>
              <a:rPr lang="it-IT" dirty="0">
                <a:solidFill>
                  <a:srgbClr val="FFFFFF"/>
                </a:solidFill>
              </a:rPr>
              <a:t>, Stefano </a:t>
            </a:r>
            <a:r>
              <a:rPr lang="it-IT" dirty="0" err="1">
                <a:solidFill>
                  <a:srgbClr val="FFFFFF"/>
                </a:solidFill>
              </a:rPr>
              <a:t>Nistri</a:t>
            </a:r>
            <a:r>
              <a:rPr lang="it-IT" dirty="0">
                <a:solidFill>
                  <a:srgbClr val="FFFFFF"/>
                </a:solidFill>
              </a:rPr>
              <a:t>, Carlo Rampazzo. </a:t>
            </a:r>
          </a:p>
        </p:txBody>
      </p:sp>
      <p:sp>
        <p:nvSpPr>
          <p:cNvPr id="3" name="CasellaDiTesto 2"/>
          <p:cNvSpPr txBox="1"/>
          <p:nvPr/>
        </p:nvSpPr>
        <p:spPr>
          <a:xfrm>
            <a:off x="2151918" y="1165989"/>
            <a:ext cx="4854364" cy="523220"/>
          </a:xfrm>
          <a:prstGeom prst="rect">
            <a:avLst/>
          </a:prstGeom>
          <a:noFill/>
        </p:spPr>
        <p:txBody>
          <a:bodyPr wrap="none" rtlCol="0">
            <a:spAutoFit/>
          </a:bodyPr>
          <a:lstStyle/>
          <a:p>
            <a:r>
              <a:rPr lang="it-IT" sz="2800" b="1" dirty="0">
                <a:solidFill>
                  <a:srgbClr val="FFA70B"/>
                </a:solidFill>
              </a:rPr>
              <a:t>Arca </a:t>
            </a:r>
            <a:r>
              <a:rPr lang="it-IT" sz="2800" b="1" dirty="0" err="1">
                <a:solidFill>
                  <a:srgbClr val="FFA70B"/>
                </a:solidFill>
              </a:rPr>
              <a:t>Registry</a:t>
            </a:r>
            <a:r>
              <a:rPr lang="it-IT" sz="2800" b="1" dirty="0">
                <a:solidFill>
                  <a:srgbClr val="FFA70B"/>
                </a:solidFill>
              </a:rPr>
              <a:t> </a:t>
            </a:r>
            <a:r>
              <a:rPr lang="it-IT" sz="2800" b="1" dirty="0" err="1" smtClean="0">
                <a:solidFill>
                  <a:srgbClr val="FFA70B"/>
                </a:solidFill>
              </a:rPr>
              <a:t>investigators</a:t>
            </a:r>
            <a:endParaRPr lang="it-IT" sz="2800" dirty="0">
              <a:solidFill>
                <a:srgbClr val="FFA70B"/>
              </a:solidFill>
            </a:endParaRPr>
          </a:p>
        </p:txBody>
      </p:sp>
    </p:spTree>
    <p:extLst>
      <p:ext uri="{BB962C8B-B14F-4D97-AF65-F5344CB8AC3E}">
        <p14:creationId xmlns:p14="http://schemas.microsoft.com/office/powerpoint/2010/main" val="4328444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12" y="134748"/>
            <a:ext cx="2244207" cy="1687112"/>
          </a:xfrm>
          <a:prstGeom prst="rect">
            <a:avLst/>
          </a:prstGeom>
        </p:spPr>
      </p:pic>
      <p:pic>
        <p:nvPicPr>
          <p:cNvPr id="6"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125" y="166857"/>
            <a:ext cx="2303870" cy="158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547688" y="2092537"/>
            <a:ext cx="8243062" cy="3539430"/>
          </a:xfrm>
          <a:prstGeom prst="rect">
            <a:avLst/>
          </a:prstGeom>
          <a:noFill/>
        </p:spPr>
        <p:txBody>
          <a:bodyPr wrap="none" rtlCol="0">
            <a:spAutoFit/>
          </a:bodyPr>
          <a:lstStyle/>
          <a:p>
            <a:r>
              <a:rPr lang="it-IT" sz="3200" b="1" dirty="0" err="1" smtClean="0">
                <a:solidFill>
                  <a:srgbClr val="FFA70B"/>
                </a:solidFill>
              </a:rPr>
              <a:t>Funding</a:t>
            </a:r>
            <a:endParaRPr lang="it-IT" sz="3200" b="1" dirty="0" smtClean="0">
              <a:solidFill>
                <a:srgbClr val="FFA70B"/>
              </a:solidFill>
            </a:endParaRPr>
          </a:p>
          <a:p>
            <a:pPr>
              <a:lnSpc>
                <a:spcPct val="150000"/>
              </a:lnSpc>
            </a:pPr>
            <a:r>
              <a:rPr lang="it-IT" sz="2400" dirty="0" err="1" smtClean="0">
                <a:solidFill>
                  <a:schemeClr val="bg1"/>
                </a:solidFill>
              </a:rPr>
              <a:t>This</a:t>
            </a:r>
            <a:r>
              <a:rPr lang="it-IT" sz="2400" dirty="0" smtClean="0">
                <a:solidFill>
                  <a:schemeClr val="bg1"/>
                </a:solidFill>
              </a:rPr>
              <a:t> work </a:t>
            </a:r>
            <a:r>
              <a:rPr lang="it-IT" sz="2400" dirty="0" err="1" smtClean="0">
                <a:solidFill>
                  <a:schemeClr val="bg1"/>
                </a:solidFill>
              </a:rPr>
              <a:t>received</a:t>
            </a:r>
            <a:r>
              <a:rPr lang="it-IT" sz="2400" dirty="0" smtClean="0">
                <a:solidFill>
                  <a:schemeClr val="bg1"/>
                </a:solidFill>
              </a:rPr>
              <a:t> no </a:t>
            </a:r>
            <a:r>
              <a:rPr lang="it-IT" sz="2400" dirty="0" err="1" smtClean="0">
                <a:solidFill>
                  <a:schemeClr val="bg1"/>
                </a:solidFill>
              </a:rPr>
              <a:t>specific</a:t>
            </a:r>
            <a:r>
              <a:rPr lang="it-IT" sz="2400" dirty="0" smtClean="0">
                <a:solidFill>
                  <a:schemeClr val="bg1"/>
                </a:solidFill>
              </a:rPr>
              <a:t> </a:t>
            </a:r>
            <a:r>
              <a:rPr lang="it-IT" sz="2400" dirty="0" err="1" smtClean="0">
                <a:solidFill>
                  <a:schemeClr val="bg1"/>
                </a:solidFill>
              </a:rPr>
              <a:t>grant</a:t>
            </a:r>
            <a:r>
              <a:rPr lang="it-IT" sz="2400" dirty="0" smtClean="0">
                <a:solidFill>
                  <a:schemeClr val="bg1"/>
                </a:solidFill>
              </a:rPr>
              <a:t> from </a:t>
            </a:r>
            <a:r>
              <a:rPr lang="it-IT" sz="2400" dirty="0" err="1" smtClean="0">
                <a:solidFill>
                  <a:schemeClr val="bg1"/>
                </a:solidFill>
              </a:rPr>
              <a:t>any</a:t>
            </a:r>
            <a:r>
              <a:rPr lang="it-IT" sz="2400" dirty="0" smtClean="0">
                <a:solidFill>
                  <a:schemeClr val="bg1"/>
                </a:solidFill>
              </a:rPr>
              <a:t> </a:t>
            </a:r>
            <a:r>
              <a:rPr lang="it-IT" sz="2400" dirty="0" err="1" smtClean="0">
                <a:solidFill>
                  <a:schemeClr val="bg1"/>
                </a:solidFill>
              </a:rPr>
              <a:t>funding</a:t>
            </a:r>
            <a:endParaRPr lang="it-IT" sz="2400" dirty="0">
              <a:solidFill>
                <a:schemeClr val="bg1"/>
              </a:solidFill>
            </a:endParaRPr>
          </a:p>
          <a:p>
            <a:r>
              <a:rPr lang="it-IT" sz="2400" dirty="0" smtClean="0">
                <a:solidFill>
                  <a:schemeClr val="bg1"/>
                </a:solidFill>
              </a:rPr>
              <a:t>agency in the private, public or commercial </a:t>
            </a:r>
            <a:r>
              <a:rPr lang="it-IT" sz="2400" dirty="0" err="1" smtClean="0">
                <a:solidFill>
                  <a:schemeClr val="bg1"/>
                </a:solidFill>
              </a:rPr>
              <a:t>sectors</a:t>
            </a:r>
            <a:r>
              <a:rPr lang="it-IT" sz="2400" dirty="0" smtClean="0">
                <a:solidFill>
                  <a:schemeClr val="bg1"/>
                </a:solidFill>
              </a:rPr>
              <a:t>.</a:t>
            </a:r>
          </a:p>
          <a:p>
            <a:endParaRPr lang="it-IT" sz="2000" dirty="0">
              <a:solidFill>
                <a:schemeClr val="bg1"/>
              </a:solidFill>
            </a:endParaRPr>
          </a:p>
          <a:p>
            <a:endParaRPr lang="it-IT" sz="2000" dirty="0" smtClean="0">
              <a:solidFill>
                <a:schemeClr val="bg1"/>
              </a:solidFill>
            </a:endParaRPr>
          </a:p>
          <a:p>
            <a:r>
              <a:rPr lang="it-IT" sz="3200" b="1" dirty="0" err="1" smtClean="0">
                <a:solidFill>
                  <a:srgbClr val="FFA70B"/>
                </a:solidFill>
              </a:rPr>
              <a:t>Declaration</a:t>
            </a:r>
            <a:r>
              <a:rPr lang="it-IT" sz="3200" b="1" dirty="0" smtClean="0">
                <a:solidFill>
                  <a:srgbClr val="FFA70B"/>
                </a:solidFill>
              </a:rPr>
              <a:t> of </a:t>
            </a:r>
            <a:r>
              <a:rPr lang="it-IT" sz="3200" b="1" dirty="0" err="1" smtClean="0">
                <a:solidFill>
                  <a:srgbClr val="FFA70B"/>
                </a:solidFill>
              </a:rPr>
              <a:t>competing</a:t>
            </a:r>
            <a:r>
              <a:rPr lang="it-IT" sz="3200" b="1" dirty="0" smtClean="0">
                <a:solidFill>
                  <a:srgbClr val="FFA70B"/>
                </a:solidFill>
              </a:rPr>
              <a:t> </a:t>
            </a:r>
            <a:r>
              <a:rPr lang="it-IT" sz="3200" b="1" dirty="0" err="1" smtClean="0">
                <a:solidFill>
                  <a:srgbClr val="FFA70B"/>
                </a:solidFill>
              </a:rPr>
              <a:t>interest</a:t>
            </a:r>
            <a:endParaRPr lang="it-IT" sz="3200" b="1" dirty="0" smtClean="0">
              <a:solidFill>
                <a:srgbClr val="FFA70B"/>
              </a:solidFill>
            </a:endParaRPr>
          </a:p>
          <a:p>
            <a:pPr>
              <a:lnSpc>
                <a:spcPct val="150000"/>
              </a:lnSpc>
            </a:pPr>
            <a:r>
              <a:rPr lang="it-IT" sz="2400" dirty="0" smtClean="0">
                <a:solidFill>
                  <a:schemeClr val="bg1"/>
                </a:solidFill>
              </a:rPr>
              <a:t>The </a:t>
            </a:r>
            <a:r>
              <a:rPr lang="it-IT" sz="2400" dirty="0" err="1" smtClean="0">
                <a:solidFill>
                  <a:schemeClr val="bg1"/>
                </a:solidFill>
              </a:rPr>
              <a:t>authors</a:t>
            </a:r>
            <a:r>
              <a:rPr lang="it-IT" sz="2400" dirty="0" smtClean="0">
                <a:solidFill>
                  <a:schemeClr val="bg1"/>
                </a:solidFill>
              </a:rPr>
              <a:t> report no </a:t>
            </a:r>
            <a:r>
              <a:rPr lang="it-IT" sz="2400" dirty="0" err="1" smtClean="0">
                <a:solidFill>
                  <a:schemeClr val="bg1"/>
                </a:solidFill>
              </a:rPr>
              <a:t>relationships</a:t>
            </a:r>
            <a:r>
              <a:rPr lang="it-IT" sz="2400" dirty="0" smtClean="0">
                <a:solidFill>
                  <a:schemeClr val="bg1"/>
                </a:solidFill>
              </a:rPr>
              <a:t> </a:t>
            </a:r>
            <a:r>
              <a:rPr lang="it-IT" sz="2400" dirty="0" err="1" smtClean="0">
                <a:solidFill>
                  <a:schemeClr val="bg1"/>
                </a:solidFill>
              </a:rPr>
              <a:t>that</a:t>
            </a:r>
            <a:r>
              <a:rPr lang="it-IT" sz="2400" dirty="0" smtClean="0">
                <a:solidFill>
                  <a:schemeClr val="bg1"/>
                </a:solidFill>
              </a:rPr>
              <a:t> </a:t>
            </a:r>
            <a:r>
              <a:rPr lang="it-IT" sz="2400" dirty="0" err="1" smtClean="0">
                <a:solidFill>
                  <a:schemeClr val="bg1"/>
                </a:solidFill>
              </a:rPr>
              <a:t>could</a:t>
            </a:r>
            <a:r>
              <a:rPr lang="it-IT" sz="2400" dirty="0" smtClean="0">
                <a:solidFill>
                  <a:schemeClr val="bg1"/>
                </a:solidFill>
              </a:rPr>
              <a:t> be </a:t>
            </a:r>
            <a:r>
              <a:rPr lang="it-IT" sz="2400" dirty="0" err="1" smtClean="0">
                <a:solidFill>
                  <a:schemeClr val="bg1"/>
                </a:solidFill>
              </a:rPr>
              <a:t>construed</a:t>
            </a:r>
            <a:endParaRPr lang="it-IT" sz="2400" dirty="0">
              <a:solidFill>
                <a:schemeClr val="bg1"/>
              </a:solidFill>
            </a:endParaRPr>
          </a:p>
          <a:p>
            <a:r>
              <a:rPr lang="it-IT" sz="2400" dirty="0" err="1" smtClean="0">
                <a:solidFill>
                  <a:schemeClr val="bg1"/>
                </a:solidFill>
              </a:rPr>
              <a:t>as</a:t>
            </a:r>
            <a:r>
              <a:rPr lang="it-IT" sz="2400" dirty="0" smtClean="0">
                <a:solidFill>
                  <a:schemeClr val="bg1"/>
                </a:solidFill>
              </a:rPr>
              <a:t> a </a:t>
            </a:r>
            <a:r>
              <a:rPr lang="it-IT" sz="2400" dirty="0" err="1" smtClean="0">
                <a:solidFill>
                  <a:schemeClr val="bg1"/>
                </a:solidFill>
              </a:rPr>
              <a:t>conflict</a:t>
            </a:r>
            <a:r>
              <a:rPr lang="it-IT" sz="2400" dirty="0" smtClean="0">
                <a:solidFill>
                  <a:schemeClr val="bg1"/>
                </a:solidFill>
              </a:rPr>
              <a:t> of </a:t>
            </a:r>
            <a:r>
              <a:rPr lang="it-IT" sz="2400" dirty="0" err="1" smtClean="0">
                <a:solidFill>
                  <a:schemeClr val="bg1"/>
                </a:solidFill>
              </a:rPr>
              <a:t>interest</a:t>
            </a:r>
            <a:r>
              <a:rPr lang="it-IT" sz="2400" dirty="0" smtClean="0">
                <a:solidFill>
                  <a:schemeClr val="bg1"/>
                </a:solidFill>
              </a:rPr>
              <a:t>.</a:t>
            </a:r>
            <a:endParaRPr lang="it-IT" sz="2400" dirty="0">
              <a:solidFill>
                <a:schemeClr val="bg1"/>
              </a:solidFill>
            </a:endParaRPr>
          </a:p>
        </p:txBody>
      </p:sp>
    </p:spTree>
    <p:extLst>
      <p:ext uri="{BB962C8B-B14F-4D97-AF65-F5344CB8AC3E}">
        <p14:creationId xmlns:p14="http://schemas.microsoft.com/office/powerpoint/2010/main" val="38728489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72939" y="229923"/>
            <a:ext cx="4391722" cy="646331"/>
          </a:xfrm>
          <a:prstGeom prst="rect">
            <a:avLst/>
          </a:prstGeom>
          <a:noFill/>
        </p:spPr>
        <p:txBody>
          <a:bodyPr wrap="none" rtlCol="0">
            <a:spAutoFit/>
          </a:bodyPr>
          <a:lstStyle/>
          <a:p>
            <a:r>
              <a:rPr lang="it-IT" sz="3600" b="1" dirty="0" smtClean="0">
                <a:solidFill>
                  <a:srgbClr val="FFFF00"/>
                </a:solidFill>
              </a:rPr>
              <a:t>Gaps in </a:t>
            </a:r>
            <a:r>
              <a:rPr lang="it-IT" sz="3600" b="1" dirty="0" err="1" smtClean="0">
                <a:solidFill>
                  <a:srgbClr val="FFFF00"/>
                </a:solidFill>
              </a:rPr>
              <a:t>knowledge</a:t>
            </a:r>
            <a:endParaRPr lang="it-IT" sz="3600" b="1" dirty="0">
              <a:solidFill>
                <a:srgbClr val="FFFF00"/>
              </a:solidFill>
            </a:endParaRPr>
          </a:p>
        </p:txBody>
      </p:sp>
      <p:sp>
        <p:nvSpPr>
          <p:cNvPr id="5" name="CasellaDiTesto 4"/>
          <p:cNvSpPr txBox="1"/>
          <p:nvPr/>
        </p:nvSpPr>
        <p:spPr>
          <a:xfrm>
            <a:off x="35441" y="1215307"/>
            <a:ext cx="9108559" cy="1677382"/>
          </a:xfrm>
          <a:prstGeom prst="rect">
            <a:avLst/>
          </a:prstGeom>
          <a:noFill/>
        </p:spPr>
        <p:txBody>
          <a:bodyPr wrap="none" rtlCol="0">
            <a:spAutoFit/>
          </a:bodyPr>
          <a:lstStyle/>
          <a:p>
            <a:pPr>
              <a:lnSpc>
                <a:spcPct val="130000"/>
              </a:lnSpc>
            </a:pPr>
            <a:r>
              <a:rPr lang="it-IT" sz="2000" dirty="0" smtClean="0">
                <a:solidFill>
                  <a:schemeClr val="bg1"/>
                </a:solidFill>
              </a:rPr>
              <a:t>In </a:t>
            </a:r>
            <a:r>
              <a:rPr lang="it-IT" sz="2000" dirty="0" err="1" smtClean="0">
                <a:solidFill>
                  <a:schemeClr val="bg1"/>
                </a:solidFill>
              </a:rPr>
              <a:t>clinical</a:t>
            </a:r>
            <a:r>
              <a:rPr lang="it-IT" sz="2000" dirty="0" smtClean="0">
                <a:solidFill>
                  <a:schemeClr val="bg1"/>
                </a:solidFill>
              </a:rPr>
              <a:t> </a:t>
            </a:r>
            <a:r>
              <a:rPr lang="it-IT" sz="2000" dirty="0" err="1" smtClean="0">
                <a:solidFill>
                  <a:schemeClr val="bg1"/>
                </a:solidFill>
              </a:rPr>
              <a:t>practice</a:t>
            </a:r>
            <a:r>
              <a:rPr lang="it-IT" sz="2000" dirty="0" smtClean="0">
                <a:solidFill>
                  <a:schemeClr val="bg1"/>
                </a:solidFill>
              </a:rPr>
              <a:t>, </a:t>
            </a:r>
            <a:r>
              <a:rPr lang="it-IT" sz="2000" dirty="0" err="1" smtClean="0">
                <a:solidFill>
                  <a:schemeClr val="bg1"/>
                </a:solidFill>
              </a:rPr>
              <a:t>most</a:t>
            </a:r>
            <a:r>
              <a:rPr lang="it-IT" sz="2000" dirty="0" smtClean="0">
                <a:solidFill>
                  <a:schemeClr val="bg1"/>
                </a:solidFill>
              </a:rPr>
              <a:t> </a:t>
            </a:r>
            <a:r>
              <a:rPr lang="it-IT" sz="2000" dirty="0" err="1" smtClean="0">
                <a:solidFill>
                  <a:schemeClr val="bg1"/>
                </a:solidFill>
              </a:rPr>
              <a:t>patients</a:t>
            </a:r>
            <a:r>
              <a:rPr lang="it-IT" sz="2000" dirty="0" smtClean="0">
                <a:solidFill>
                  <a:schemeClr val="bg1"/>
                </a:solidFill>
              </a:rPr>
              <a:t> are </a:t>
            </a:r>
            <a:r>
              <a:rPr lang="it-IT" sz="2000" dirty="0" err="1" smtClean="0">
                <a:solidFill>
                  <a:schemeClr val="bg1"/>
                </a:solidFill>
              </a:rPr>
              <a:t>referred</a:t>
            </a:r>
            <a:r>
              <a:rPr lang="it-IT" sz="2000" dirty="0" smtClean="0">
                <a:solidFill>
                  <a:schemeClr val="bg1"/>
                </a:solidFill>
              </a:rPr>
              <a:t> for ICA and </a:t>
            </a:r>
            <a:r>
              <a:rPr lang="it-IT" sz="2000" dirty="0" err="1" smtClean="0">
                <a:solidFill>
                  <a:schemeClr val="bg1"/>
                </a:solidFill>
              </a:rPr>
              <a:t>revascularization</a:t>
            </a:r>
            <a:endParaRPr lang="it-IT" sz="2000" dirty="0" smtClean="0">
              <a:solidFill>
                <a:schemeClr val="bg1"/>
              </a:solidFill>
            </a:endParaRPr>
          </a:p>
          <a:p>
            <a:pPr>
              <a:lnSpc>
                <a:spcPct val="130000"/>
              </a:lnSpc>
            </a:pPr>
            <a:r>
              <a:rPr lang="it-IT" sz="2000" dirty="0">
                <a:solidFill>
                  <a:schemeClr val="bg1"/>
                </a:solidFill>
              </a:rPr>
              <a:t>j</a:t>
            </a:r>
            <a:r>
              <a:rPr lang="it-IT" sz="2000" dirty="0" smtClean="0">
                <a:solidFill>
                  <a:schemeClr val="bg1"/>
                </a:solidFill>
              </a:rPr>
              <a:t>ust </a:t>
            </a:r>
            <a:r>
              <a:rPr lang="it-IT" sz="2000" dirty="0" err="1" smtClean="0">
                <a:solidFill>
                  <a:schemeClr val="bg1"/>
                </a:solidFill>
              </a:rPr>
              <a:t>when</a:t>
            </a:r>
            <a:r>
              <a:rPr lang="it-IT" sz="2000" dirty="0" smtClean="0">
                <a:solidFill>
                  <a:schemeClr val="bg1"/>
                </a:solidFill>
              </a:rPr>
              <a:t> the </a:t>
            </a:r>
            <a:r>
              <a:rPr lang="it-IT" sz="2000" dirty="0" err="1" smtClean="0">
                <a:solidFill>
                  <a:schemeClr val="bg1"/>
                </a:solidFill>
              </a:rPr>
              <a:t>diagnosis</a:t>
            </a:r>
            <a:r>
              <a:rPr lang="it-IT" sz="2000" dirty="0" smtClean="0">
                <a:solidFill>
                  <a:schemeClr val="bg1"/>
                </a:solidFill>
              </a:rPr>
              <a:t> of angina pectoris </a:t>
            </a:r>
            <a:r>
              <a:rPr lang="it-IT" sz="2000" dirty="0" err="1" smtClean="0">
                <a:solidFill>
                  <a:schemeClr val="bg1"/>
                </a:solidFill>
              </a:rPr>
              <a:t>is</a:t>
            </a:r>
            <a:r>
              <a:rPr lang="it-IT" sz="2000" dirty="0" smtClean="0">
                <a:solidFill>
                  <a:schemeClr val="bg1"/>
                </a:solidFill>
              </a:rPr>
              <a:t> </a:t>
            </a:r>
            <a:r>
              <a:rPr lang="it-IT" sz="2000" dirty="0" err="1" smtClean="0">
                <a:solidFill>
                  <a:schemeClr val="bg1"/>
                </a:solidFill>
              </a:rPr>
              <a:t>suspected</a:t>
            </a:r>
            <a:r>
              <a:rPr lang="it-IT" sz="2000" dirty="0" smtClean="0">
                <a:solidFill>
                  <a:schemeClr val="bg1"/>
                </a:solidFill>
              </a:rPr>
              <a:t>, </a:t>
            </a:r>
            <a:r>
              <a:rPr lang="it-IT" sz="2000" dirty="0" err="1" smtClean="0">
                <a:solidFill>
                  <a:schemeClr val="bg1"/>
                </a:solidFill>
              </a:rPr>
              <a:t>disregarding</a:t>
            </a:r>
            <a:r>
              <a:rPr lang="it-IT" sz="2000" dirty="0">
                <a:solidFill>
                  <a:schemeClr val="bg1"/>
                </a:solidFill>
              </a:rPr>
              <a:t> </a:t>
            </a:r>
            <a:r>
              <a:rPr lang="it-IT" sz="2000" dirty="0" err="1" smtClean="0">
                <a:solidFill>
                  <a:schemeClr val="bg1"/>
                </a:solidFill>
              </a:rPr>
              <a:t>evidence</a:t>
            </a:r>
            <a:endParaRPr lang="it-IT" sz="2000" dirty="0" smtClean="0">
              <a:solidFill>
                <a:schemeClr val="bg1"/>
              </a:solidFill>
            </a:endParaRPr>
          </a:p>
          <a:p>
            <a:pPr>
              <a:lnSpc>
                <a:spcPct val="130000"/>
              </a:lnSpc>
            </a:pPr>
            <a:r>
              <a:rPr lang="it-IT" sz="2000" dirty="0" smtClean="0">
                <a:solidFill>
                  <a:schemeClr val="bg1"/>
                </a:solidFill>
              </a:rPr>
              <a:t>and </a:t>
            </a:r>
            <a:r>
              <a:rPr lang="it-IT" sz="2000" dirty="0" err="1" smtClean="0">
                <a:solidFill>
                  <a:schemeClr val="bg1"/>
                </a:solidFill>
              </a:rPr>
              <a:t>guidelines</a:t>
            </a:r>
            <a:r>
              <a:rPr lang="it-IT" sz="2000" dirty="0" smtClean="0">
                <a:solidFill>
                  <a:schemeClr val="bg1"/>
                </a:solidFill>
              </a:rPr>
              <a:t>,  </a:t>
            </a:r>
            <a:r>
              <a:rPr lang="it-IT" sz="2000" dirty="0" err="1" smtClean="0">
                <a:solidFill>
                  <a:schemeClr val="bg1"/>
                </a:solidFill>
              </a:rPr>
              <a:t>that</a:t>
            </a:r>
            <a:r>
              <a:rPr lang="it-IT" sz="2000" dirty="0" smtClean="0">
                <a:solidFill>
                  <a:schemeClr val="bg1"/>
                </a:solidFill>
              </a:rPr>
              <a:t> </a:t>
            </a:r>
            <a:r>
              <a:rPr lang="it-IT" sz="2000" dirty="0" err="1" smtClean="0">
                <a:solidFill>
                  <a:schemeClr val="bg1"/>
                </a:solidFill>
              </a:rPr>
              <a:t>recommend</a:t>
            </a:r>
            <a:r>
              <a:rPr lang="it-IT" sz="2000" dirty="0" smtClean="0">
                <a:solidFill>
                  <a:schemeClr val="bg1"/>
                </a:solidFill>
              </a:rPr>
              <a:t> OMT </a:t>
            </a:r>
            <a:r>
              <a:rPr lang="it-IT" sz="2000" dirty="0" err="1" smtClean="0">
                <a:solidFill>
                  <a:schemeClr val="bg1"/>
                </a:solidFill>
              </a:rPr>
              <a:t>as</a:t>
            </a:r>
            <a:r>
              <a:rPr lang="it-IT" sz="2000" dirty="0" smtClean="0">
                <a:solidFill>
                  <a:schemeClr val="bg1"/>
                </a:solidFill>
              </a:rPr>
              <a:t> the </a:t>
            </a:r>
            <a:r>
              <a:rPr lang="it-IT" sz="2000" dirty="0" err="1" smtClean="0">
                <a:solidFill>
                  <a:schemeClr val="bg1"/>
                </a:solidFill>
              </a:rPr>
              <a:t>initial</a:t>
            </a:r>
            <a:r>
              <a:rPr lang="it-IT" sz="2000" dirty="0" smtClean="0">
                <a:solidFill>
                  <a:schemeClr val="bg1"/>
                </a:solidFill>
              </a:rPr>
              <a:t> treatment in </a:t>
            </a:r>
            <a:r>
              <a:rPr lang="it-IT" sz="2000" dirty="0" err="1" smtClean="0">
                <a:solidFill>
                  <a:schemeClr val="bg1"/>
                </a:solidFill>
              </a:rPr>
              <a:t>all</a:t>
            </a:r>
            <a:r>
              <a:rPr lang="it-IT" sz="2000" dirty="0" smtClean="0">
                <a:solidFill>
                  <a:schemeClr val="bg1"/>
                </a:solidFill>
              </a:rPr>
              <a:t> </a:t>
            </a:r>
            <a:r>
              <a:rPr lang="it-IT" sz="2000" dirty="0" err="1" smtClean="0">
                <a:solidFill>
                  <a:schemeClr val="bg1"/>
                </a:solidFill>
              </a:rPr>
              <a:t>patients</a:t>
            </a:r>
            <a:r>
              <a:rPr lang="it-IT" sz="2000" dirty="0" smtClean="0">
                <a:solidFill>
                  <a:schemeClr val="bg1"/>
                </a:solidFill>
              </a:rPr>
              <a:t>.</a:t>
            </a:r>
          </a:p>
          <a:p>
            <a:pPr>
              <a:lnSpc>
                <a:spcPct val="130000"/>
              </a:lnSpc>
            </a:pPr>
            <a:r>
              <a:rPr lang="it-IT" sz="2000" dirty="0" err="1" smtClean="0">
                <a:solidFill>
                  <a:schemeClr val="bg1"/>
                </a:solidFill>
              </a:rPr>
              <a:t>This</a:t>
            </a:r>
            <a:r>
              <a:rPr lang="it-IT" sz="2000" dirty="0" smtClean="0">
                <a:solidFill>
                  <a:schemeClr val="bg1"/>
                </a:solidFill>
              </a:rPr>
              <a:t> common </a:t>
            </a:r>
            <a:r>
              <a:rPr lang="it-IT" sz="2000" dirty="0" err="1" smtClean="0">
                <a:solidFill>
                  <a:schemeClr val="bg1"/>
                </a:solidFill>
              </a:rPr>
              <a:t>attitude</a:t>
            </a:r>
            <a:r>
              <a:rPr lang="it-IT" sz="2000" dirty="0" smtClean="0">
                <a:solidFill>
                  <a:schemeClr val="bg1"/>
                </a:solidFill>
              </a:rPr>
              <a:t> </a:t>
            </a:r>
            <a:r>
              <a:rPr lang="it-IT" sz="2000" dirty="0" err="1" smtClean="0">
                <a:solidFill>
                  <a:schemeClr val="bg1"/>
                </a:solidFill>
              </a:rPr>
              <a:t>is</a:t>
            </a:r>
            <a:r>
              <a:rPr lang="it-IT" sz="2000" dirty="0" smtClean="0">
                <a:solidFill>
                  <a:schemeClr val="bg1"/>
                </a:solidFill>
              </a:rPr>
              <a:t> </a:t>
            </a:r>
            <a:r>
              <a:rPr lang="it-IT" sz="2000" dirty="0" err="1" smtClean="0">
                <a:solidFill>
                  <a:schemeClr val="bg1"/>
                </a:solidFill>
              </a:rPr>
              <a:t>partially</a:t>
            </a:r>
            <a:r>
              <a:rPr lang="it-IT" sz="2000" dirty="0" smtClean="0">
                <a:solidFill>
                  <a:schemeClr val="bg1"/>
                </a:solidFill>
              </a:rPr>
              <a:t> </a:t>
            </a:r>
            <a:r>
              <a:rPr lang="it-IT" sz="2000" dirty="0" err="1" smtClean="0">
                <a:solidFill>
                  <a:schemeClr val="bg1"/>
                </a:solidFill>
              </a:rPr>
              <a:t>justified</a:t>
            </a:r>
            <a:r>
              <a:rPr lang="it-IT" sz="2000" dirty="0" smtClean="0">
                <a:solidFill>
                  <a:schemeClr val="bg1"/>
                </a:solidFill>
              </a:rPr>
              <a:t> by a </a:t>
            </a:r>
            <a:r>
              <a:rPr lang="it-IT" sz="2000" dirty="0" err="1" smtClean="0">
                <a:solidFill>
                  <a:schemeClr val="bg1"/>
                </a:solidFill>
              </a:rPr>
              <a:t>number</a:t>
            </a:r>
            <a:r>
              <a:rPr lang="it-IT" sz="2000" dirty="0" smtClean="0">
                <a:solidFill>
                  <a:schemeClr val="bg1"/>
                </a:solidFill>
              </a:rPr>
              <a:t> of </a:t>
            </a:r>
            <a:r>
              <a:rPr lang="it-IT" sz="2000" dirty="0" err="1" smtClean="0">
                <a:solidFill>
                  <a:schemeClr val="bg1"/>
                </a:solidFill>
              </a:rPr>
              <a:t>knowledge</a:t>
            </a:r>
            <a:r>
              <a:rPr lang="it-IT" sz="2000" dirty="0" smtClean="0">
                <a:solidFill>
                  <a:schemeClr val="bg1"/>
                </a:solidFill>
              </a:rPr>
              <a:t> gaps:</a:t>
            </a:r>
            <a:endParaRPr lang="it-IT" sz="2000" dirty="0">
              <a:solidFill>
                <a:schemeClr val="bg1"/>
              </a:solidFill>
            </a:endParaRPr>
          </a:p>
        </p:txBody>
      </p:sp>
      <p:sp>
        <p:nvSpPr>
          <p:cNvPr id="6" name="CasellaDiTesto 5"/>
          <p:cNvSpPr txBox="1"/>
          <p:nvPr/>
        </p:nvSpPr>
        <p:spPr>
          <a:xfrm>
            <a:off x="87581" y="3218922"/>
            <a:ext cx="8802410" cy="2677656"/>
          </a:xfrm>
          <a:prstGeom prst="rect">
            <a:avLst/>
          </a:prstGeom>
          <a:noFill/>
        </p:spPr>
        <p:txBody>
          <a:bodyPr wrap="none" rtlCol="0">
            <a:spAutoFit/>
          </a:bodyPr>
          <a:lstStyle/>
          <a:p>
            <a:pPr marL="342900" indent="-342900">
              <a:buFont typeface="Arial"/>
              <a:buChar char="•"/>
            </a:pPr>
            <a:r>
              <a:rPr lang="it-IT" sz="2400" b="1" dirty="0" smtClean="0">
                <a:solidFill>
                  <a:srgbClr val="FFFF00"/>
                </a:solidFill>
              </a:rPr>
              <a:t>How </a:t>
            </a:r>
            <a:r>
              <a:rPr lang="it-IT" sz="2400" b="1" dirty="0" err="1" smtClean="0">
                <a:solidFill>
                  <a:srgbClr val="FFFF00"/>
                </a:solidFill>
              </a:rPr>
              <a:t>effective</a:t>
            </a:r>
            <a:r>
              <a:rPr lang="it-IT" sz="2400" b="1" dirty="0" smtClean="0">
                <a:solidFill>
                  <a:srgbClr val="FFFF00"/>
                </a:solidFill>
              </a:rPr>
              <a:t> </a:t>
            </a:r>
            <a:r>
              <a:rPr lang="it-IT" sz="2400" b="1" dirty="0" err="1" smtClean="0">
                <a:solidFill>
                  <a:srgbClr val="FFFF00"/>
                </a:solidFill>
              </a:rPr>
              <a:t>is</a:t>
            </a:r>
            <a:r>
              <a:rPr lang="it-IT" sz="2400" b="1" dirty="0" smtClean="0">
                <a:solidFill>
                  <a:srgbClr val="FFFF00"/>
                </a:solidFill>
              </a:rPr>
              <a:t> OMT in </a:t>
            </a:r>
            <a:r>
              <a:rPr lang="it-IT" sz="2400" b="1" dirty="0" err="1" smtClean="0">
                <a:solidFill>
                  <a:srgbClr val="FFFF00"/>
                </a:solidFill>
              </a:rPr>
              <a:t>controlling</a:t>
            </a:r>
            <a:r>
              <a:rPr lang="it-IT" sz="2400" b="1" dirty="0" smtClean="0">
                <a:solidFill>
                  <a:srgbClr val="FFFF00"/>
                </a:solidFill>
              </a:rPr>
              <a:t> </a:t>
            </a:r>
            <a:r>
              <a:rPr lang="it-IT" sz="2400" b="1" dirty="0" err="1" smtClean="0">
                <a:solidFill>
                  <a:srgbClr val="FFFF00"/>
                </a:solidFill>
              </a:rPr>
              <a:t>symptoms</a:t>
            </a:r>
            <a:r>
              <a:rPr lang="it-IT" sz="2400" b="1" dirty="0" smtClean="0">
                <a:solidFill>
                  <a:srgbClr val="FFFF00"/>
                </a:solidFill>
              </a:rPr>
              <a:t>?</a:t>
            </a:r>
          </a:p>
          <a:p>
            <a:pPr marL="342900" indent="-342900">
              <a:lnSpc>
                <a:spcPct val="200000"/>
              </a:lnSpc>
              <a:buFont typeface="Arial"/>
              <a:buChar char="•"/>
            </a:pPr>
            <a:r>
              <a:rPr lang="it-IT" sz="2400" b="1" dirty="0" err="1" smtClean="0">
                <a:solidFill>
                  <a:srgbClr val="FFFF00"/>
                </a:solidFill>
              </a:rPr>
              <a:t>Which</a:t>
            </a:r>
            <a:r>
              <a:rPr lang="it-IT" sz="2400" b="1" dirty="0" smtClean="0">
                <a:solidFill>
                  <a:srgbClr val="FFFF00"/>
                </a:solidFill>
              </a:rPr>
              <a:t> </a:t>
            </a:r>
            <a:r>
              <a:rPr lang="it-IT" sz="2400" b="1" dirty="0" err="1" smtClean="0">
                <a:solidFill>
                  <a:srgbClr val="FFFF00"/>
                </a:solidFill>
              </a:rPr>
              <a:t>is</a:t>
            </a:r>
            <a:r>
              <a:rPr lang="it-IT" sz="2400" b="1" dirty="0" smtClean="0">
                <a:solidFill>
                  <a:srgbClr val="FFFF00"/>
                </a:solidFill>
              </a:rPr>
              <a:t> the </a:t>
            </a:r>
            <a:r>
              <a:rPr lang="it-IT" sz="2400" b="1" dirty="0" err="1" smtClean="0">
                <a:solidFill>
                  <a:srgbClr val="FFFF00"/>
                </a:solidFill>
              </a:rPr>
              <a:t>prevalence</a:t>
            </a:r>
            <a:r>
              <a:rPr lang="it-IT" sz="2400" b="1" dirty="0" smtClean="0">
                <a:solidFill>
                  <a:srgbClr val="FFFF00"/>
                </a:solidFill>
              </a:rPr>
              <a:t> of </a:t>
            </a:r>
            <a:r>
              <a:rPr lang="it-IT" sz="2400" b="1" dirty="0" err="1" smtClean="0">
                <a:solidFill>
                  <a:srgbClr val="FFFF00"/>
                </a:solidFill>
              </a:rPr>
              <a:t>obstructive</a:t>
            </a:r>
            <a:r>
              <a:rPr lang="it-IT" sz="2400" b="1" dirty="0" smtClean="0">
                <a:solidFill>
                  <a:srgbClr val="FFFF00"/>
                </a:solidFill>
              </a:rPr>
              <a:t> CAD in </a:t>
            </a:r>
            <a:r>
              <a:rPr lang="it-IT" sz="2400" b="1" dirty="0" err="1" smtClean="0">
                <a:solidFill>
                  <a:srgbClr val="FFFF00"/>
                </a:solidFill>
              </a:rPr>
              <a:t>refractory</a:t>
            </a:r>
            <a:r>
              <a:rPr lang="it-IT" sz="2400" b="1" dirty="0" smtClean="0">
                <a:solidFill>
                  <a:srgbClr val="FFFF00"/>
                </a:solidFill>
              </a:rPr>
              <a:t> </a:t>
            </a:r>
          </a:p>
          <a:p>
            <a:r>
              <a:rPr lang="it-IT" sz="2400" b="1" dirty="0">
                <a:solidFill>
                  <a:srgbClr val="FFFF00"/>
                </a:solidFill>
              </a:rPr>
              <a:t> </a:t>
            </a:r>
            <a:r>
              <a:rPr lang="it-IT" sz="2400" b="1" dirty="0" smtClean="0">
                <a:solidFill>
                  <a:srgbClr val="FFFF00"/>
                </a:solidFill>
              </a:rPr>
              <a:t>   angina?</a:t>
            </a:r>
          </a:p>
          <a:p>
            <a:pPr marL="342900" indent="-342900">
              <a:lnSpc>
                <a:spcPct val="200000"/>
              </a:lnSpc>
              <a:buFont typeface="Arial"/>
              <a:buChar char="•"/>
            </a:pPr>
            <a:r>
              <a:rPr lang="it-IT" sz="2400" b="1" dirty="0" err="1" smtClean="0">
                <a:solidFill>
                  <a:srgbClr val="FFFF00"/>
                </a:solidFill>
              </a:rPr>
              <a:t>Which</a:t>
            </a:r>
            <a:r>
              <a:rPr lang="it-IT" sz="2400" b="1" dirty="0" smtClean="0">
                <a:solidFill>
                  <a:srgbClr val="FFFF00"/>
                </a:solidFill>
              </a:rPr>
              <a:t> </a:t>
            </a:r>
            <a:r>
              <a:rPr lang="it-IT" sz="2400" b="1" dirty="0" err="1" smtClean="0">
                <a:solidFill>
                  <a:srgbClr val="FFFF00"/>
                </a:solidFill>
              </a:rPr>
              <a:t>is</a:t>
            </a:r>
            <a:r>
              <a:rPr lang="it-IT" sz="2400" b="1" dirty="0" smtClean="0">
                <a:solidFill>
                  <a:srgbClr val="FFFF00"/>
                </a:solidFill>
              </a:rPr>
              <a:t> the rate of </a:t>
            </a:r>
            <a:r>
              <a:rPr lang="it-IT" sz="2400" b="1" dirty="0" err="1" smtClean="0">
                <a:solidFill>
                  <a:srgbClr val="FFFF00"/>
                </a:solidFill>
              </a:rPr>
              <a:t>MACEs</a:t>
            </a:r>
            <a:r>
              <a:rPr lang="it-IT" sz="2400" b="1" dirty="0" smtClean="0">
                <a:solidFill>
                  <a:srgbClr val="FFFF00"/>
                </a:solidFill>
              </a:rPr>
              <a:t> in </a:t>
            </a:r>
            <a:r>
              <a:rPr lang="it-IT" sz="2400" b="1" dirty="0" err="1" smtClean="0">
                <a:solidFill>
                  <a:srgbClr val="FFFF00"/>
                </a:solidFill>
              </a:rPr>
              <a:t>newly</a:t>
            </a:r>
            <a:r>
              <a:rPr lang="it-IT" sz="2400" b="1" dirty="0" smtClean="0">
                <a:solidFill>
                  <a:srgbClr val="FFFF00"/>
                </a:solidFill>
              </a:rPr>
              <a:t> </a:t>
            </a:r>
            <a:r>
              <a:rPr lang="it-IT" sz="2400" b="1" dirty="0" err="1" smtClean="0">
                <a:solidFill>
                  <a:srgbClr val="FFFF00"/>
                </a:solidFill>
              </a:rPr>
              <a:t>diagnosed</a:t>
            </a:r>
            <a:r>
              <a:rPr lang="it-IT" sz="2400" b="1" dirty="0" smtClean="0">
                <a:solidFill>
                  <a:srgbClr val="FFFF00"/>
                </a:solidFill>
              </a:rPr>
              <a:t> angina</a:t>
            </a:r>
          </a:p>
          <a:p>
            <a:r>
              <a:rPr lang="it-IT" sz="2400" b="1" dirty="0">
                <a:solidFill>
                  <a:srgbClr val="FFFF00"/>
                </a:solidFill>
              </a:rPr>
              <a:t> </a:t>
            </a:r>
            <a:r>
              <a:rPr lang="it-IT" sz="2400" b="1" dirty="0" smtClean="0">
                <a:solidFill>
                  <a:srgbClr val="FFFF00"/>
                </a:solidFill>
              </a:rPr>
              <a:t>   </a:t>
            </a:r>
            <a:r>
              <a:rPr lang="it-IT" sz="2400" b="1" dirty="0" err="1" smtClean="0">
                <a:solidFill>
                  <a:srgbClr val="FFFF00"/>
                </a:solidFill>
              </a:rPr>
              <a:t>patients</a:t>
            </a:r>
            <a:r>
              <a:rPr lang="it-IT" sz="2400" b="1" dirty="0" smtClean="0">
                <a:solidFill>
                  <a:srgbClr val="FFFF00"/>
                </a:solidFill>
              </a:rPr>
              <a:t> </a:t>
            </a:r>
            <a:r>
              <a:rPr lang="it-IT" sz="2400" b="1" dirty="0" err="1" smtClean="0">
                <a:solidFill>
                  <a:srgbClr val="FFFF00"/>
                </a:solidFill>
              </a:rPr>
              <a:t>initially</a:t>
            </a:r>
            <a:r>
              <a:rPr lang="it-IT" sz="2400" b="1" dirty="0" smtClean="0">
                <a:solidFill>
                  <a:srgbClr val="FFFF00"/>
                </a:solidFill>
              </a:rPr>
              <a:t> </a:t>
            </a:r>
            <a:r>
              <a:rPr lang="it-IT" sz="2400" b="1" dirty="0" err="1" smtClean="0">
                <a:solidFill>
                  <a:srgbClr val="FFFF00"/>
                </a:solidFill>
              </a:rPr>
              <a:t>treated</a:t>
            </a:r>
            <a:r>
              <a:rPr lang="it-IT" sz="2400" b="1" dirty="0" smtClean="0">
                <a:solidFill>
                  <a:srgbClr val="FFFF00"/>
                </a:solidFill>
              </a:rPr>
              <a:t> with </a:t>
            </a:r>
            <a:r>
              <a:rPr lang="it-IT" sz="2400" b="1" dirty="0" err="1" smtClean="0">
                <a:solidFill>
                  <a:srgbClr val="FFFF00"/>
                </a:solidFill>
              </a:rPr>
              <a:t>medical</a:t>
            </a:r>
            <a:r>
              <a:rPr lang="it-IT" sz="2400" b="1" dirty="0" smtClean="0">
                <a:solidFill>
                  <a:srgbClr val="FFFF00"/>
                </a:solidFill>
              </a:rPr>
              <a:t> </a:t>
            </a:r>
            <a:r>
              <a:rPr lang="it-IT" sz="2400" b="1" dirty="0" err="1" smtClean="0">
                <a:solidFill>
                  <a:srgbClr val="FFFF00"/>
                </a:solidFill>
              </a:rPr>
              <a:t>therapy</a:t>
            </a:r>
            <a:r>
              <a:rPr lang="it-IT" sz="2400" b="1" dirty="0" smtClean="0">
                <a:solidFill>
                  <a:srgbClr val="FFFF00"/>
                </a:solidFill>
              </a:rPr>
              <a:t>?</a:t>
            </a:r>
            <a:endParaRPr lang="it-IT" sz="2400" b="1" dirty="0">
              <a:solidFill>
                <a:srgbClr val="FFFF00"/>
              </a:solidFill>
            </a:endParaRPr>
          </a:p>
        </p:txBody>
      </p:sp>
      <p:pic>
        <p:nvPicPr>
          <p:cNvPr id="7"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094" y="6097299"/>
            <a:ext cx="9540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0" y="6172760"/>
            <a:ext cx="799177" cy="600792"/>
          </a:xfrm>
          <a:prstGeom prst="rect">
            <a:avLst/>
          </a:prstGeom>
        </p:spPr>
      </p:pic>
    </p:spTree>
    <p:extLst>
      <p:ext uri="{BB962C8B-B14F-4D97-AF65-F5344CB8AC3E}">
        <p14:creationId xmlns:p14="http://schemas.microsoft.com/office/powerpoint/2010/main" val="427654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094" y="6097299"/>
            <a:ext cx="9540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0" y="6172760"/>
            <a:ext cx="799177" cy="600792"/>
          </a:xfrm>
          <a:prstGeom prst="rect">
            <a:avLst/>
          </a:prstGeom>
        </p:spPr>
      </p:pic>
      <p:sp>
        <p:nvSpPr>
          <p:cNvPr id="6" name="CasellaDiTesto 5"/>
          <p:cNvSpPr txBox="1"/>
          <p:nvPr/>
        </p:nvSpPr>
        <p:spPr>
          <a:xfrm>
            <a:off x="856942" y="153282"/>
            <a:ext cx="7417415" cy="646331"/>
          </a:xfrm>
          <a:prstGeom prst="rect">
            <a:avLst/>
          </a:prstGeom>
          <a:noFill/>
        </p:spPr>
        <p:txBody>
          <a:bodyPr wrap="none" rtlCol="0">
            <a:spAutoFit/>
          </a:bodyPr>
          <a:lstStyle/>
          <a:p>
            <a:r>
              <a:rPr lang="it-IT" sz="3600" b="1" dirty="0" err="1" smtClean="0">
                <a:solidFill>
                  <a:srgbClr val="FFFF00"/>
                </a:solidFill>
              </a:rPr>
              <a:t>Main</a:t>
            </a:r>
            <a:r>
              <a:rPr lang="it-IT" sz="3600" b="1" dirty="0" smtClean="0">
                <a:solidFill>
                  <a:srgbClr val="FFFF00"/>
                </a:solidFill>
              </a:rPr>
              <a:t> </a:t>
            </a:r>
            <a:r>
              <a:rPr lang="it-IT" sz="3600" b="1" dirty="0" err="1" smtClean="0">
                <a:solidFill>
                  <a:srgbClr val="FFFF00"/>
                </a:solidFill>
              </a:rPr>
              <a:t>purposes</a:t>
            </a:r>
            <a:r>
              <a:rPr lang="it-IT" sz="3600" b="1" dirty="0" smtClean="0">
                <a:solidFill>
                  <a:srgbClr val="FFFF00"/>
                </a:solidFill>
              </a:rPr>
              <a:t> of ARCA </a:t>
            </a:r>
            <a:r>
              <a:rPr lang="it-IT" sz="3600" b="1" dirty="0" err="1" smtClean="0">
                <a:solidFill>
                  <a:srgbClr val="FFFF00"/>
                </a:solidFill>
              </a:rPr>
              <a:t>Registry</a:t>
            </a:r>
            <a:endParaRPr lang="it-IT" sz="3600" b="1" dirty="0">
              <a:solidFill>
                <a:srgbClr val="FFFF00"/>
              </a:solidFill>
            </a:endParaRPr>
          </a:p>
        </p:txBody>
      </p:sp>
      <p:sp>
        <p:nvSpPr>
          <p:cNvPr id="7" name="CasellaDiTesto 6"/>
          <p:cNvSpPr txBox="1"/>
          <p:nvPr/>
        </p:nvSpPr>
        <p:spPr>
          <a:xfrm>
            <a:off x="229900" y="1094871"/>
            <a:ext cx="8594595" cy="1277273"/>
          </a:xfrm>
          <a:prstGeom prst="rect">
            <a:avLst/>
          </a:prstGeom>
          <a:noFill/>
        </p:spPr>
        <p:txBody>
          <a:bodyPr wrap="none" rtlCol="0">
            <a:spAutoFit/>
          </a:bodyPr>
          <a:lstStyle/>
          <a:p>
            <a:pPr>
              <a:lnSpc>
                <a:spcPct val="130000"/>
              </a:lnSpc>
            </a:pPr>
            <a:r>
              <a:rPr lang="it-IT" sz="2000" dirty="0" smtClean="0">
                <a:solidFill>
                  <a:schemeClr val="bg1"/>
                </a:solidFill>
              </a:rPr>
              <a:t>ARCA </a:t>
            </a:r>
            <a:r>
              <a:rPr lang="it-IT" sz="2000" dirty="0" err="1" smtClean="0">
                <a:solidFill>
                  <a:schemeClr val="bg1"/>
                </a:solidFill>
              </a:rPr>
              <a:t>Registry</a:t>
            </a:r>
            <a:r>
              <a:rPr lang="it-IT" sz="2000" dirty="0" smtClean="0">
                <a:solidFill>
                  <a:schemeClr val="bg1"/>
                </a:solidFill>
              </a:rPr>
              <a:t> </a:t>
            </a:r>
            <a:r>
              <a:rPr lang="it-IT" sz="2000" dirty="0" err="1" smtClean="0">
                <a:solidFill>
                  <a:schemeClr val="bg1"/>
                </a:solidFill>
              </a:rPr>
              <a:t>is</a:t>
            </a:r>
            <a:r>
              <a:rPr lang="it-IT" sz="2000" dirty="0" smtClean="0">
                <a:solidFill>
                  <a:schemeClr val="bg1"/>
                </a:solidFill>
              </a:rPr>
              <a:t> a </a:t>
            </a:r>
            <a:r>
              <a:rPr lang="it-IT" sz="2000" dirty="0" err="1" smtClean="0">
                <a:solidFill>
                  <a:schemeClr val="bg1"/>
                </a:solidFill>
              </a:rPr>
              <a:t>prospective</a:t>
            </a:r>
            <a:r>
              <a:rPr lang="it-IT" sz="2000" dirty="0" smtClean="0">
                <a:solidFill>
                  <a:schemeClr val="bg1"/>
                </a:solidFill>
              </a:rPr>
              <a:t>, </a:t>
            </a:r>
            <a:r>
              <a:rPr lang="it-IT" sz="2000" dirty="0" err="1" smtClean="0">
                <a:solidFill>
                  <a:schemeClr val="bg1"/>
                </a:solidFill>
              </a:rPr>
              <a:t>observational</a:t>
            </a:r>
            <a:r>
              <a:rPr lang="it-IT" sz="2000" dirty="0" smtClean="0">
                <a:solidFill>
                  <a:schemeClr val="bg1"/>
                </a:solidFill>
              </a:rPr>
              <a:t>, </a:t>
            </a:r>
            <a:r>
              <a:rPr lang="it-IT" sz="2000" dirty="0" err="1" smtClean="0">
                <a:solidFill>
                  <a:schemeClr val="bg1"/>
                </a:solidFill>
              </a:rPr>
              <a:t>nationwide</a:t>
            </a:r>
            <a:r>
              <a:rPr lang="it-IT" sz="2000" dirty="0" smtClean="0">
                <a:solidFill>
                  <a:schemeClr val="bg1"/>
                </a:solidFill>
              </a:rPr>
              <a:t> </a:t>
            </a:r>
            <a:r>
              <a:rPr lang="it-IT" sz="2000" dirty="0" err="1" smtClean="0">
                <a:solidFill>
                  <a:schemeClr val="bg1"/>
                </a:solidFill>
              </a:rPr>
              <a:t>study</a:t>
            </a:r>
            <a:r>
              <a:rPr lang="it-IT" sz="2000" dirty="0" smtClean="0">
                <a:solidFill>
                  <a:schemeClr val="bg1"/>
                </a:solidFill>
              </a:rPr>
              <a:t> </a:t>
            </a:r>
            <a:r>
              <a:rPr lang="it-IT" sz="2000" dirty="0" err="1" smtClean="0">
                <a:solidFill>
                  <a:schemeClr val="bg1"/>
                </a:solidFill>
              </a:rPr>
              <a:t>designed</a:t>
            </a:r>
            <a:endParaRPr lang="it-IT" sz="2000" dirty="0" smtClean="0">
              <a:solidFill>
                <a:schemeClr val="bg1"/>
              </a:solidFill>
            </a:endParaRPr>
          </a:p>
          <a:p>
            <a:pPr>
              <a:lnSpc>
                <a:spcPct val="130000"/>
              </a:lnSpc>
            </a:pPr>
            <a:r>
              <a:rPr lang="it-IT" sz="2000" dirty="0">
                <a:solidFill>
                  <a:schemeClr val="bg1"/>
                </a:solidFill>
              </a:rPr>
              <a:t>a</a:t>
            </a:r>
            <a:r>
              <a:rPr lang="it-IT" sz="2000" dirty="0" smtClean="0">
                <a:solidFill>
                  <a:schemeClr val="bg1"/>
                </a:solidFill>
              </a:rPr>
              <a:t>nd </a:t>
            </a:r>
            <a:r>
              <a:rPr lang="it-IT" sz="2000" dirty="0" err="1" smtClean="0">
                <a:solidFill>
                  <a:schemeClr val="bg1"/>
                </a:solidFill>
              </a:rPr>
              <a:t>conducted</a:t>
            </a:r>
            <a:r>
              <a:rPr lang="it-IT" sz="2000" dirty="0" smtClean="0">
                <a:solidFill>
                  <a:schemeClr val="bg1"/>
                </a:solidFill>
              </a:rPr>
              <a:t> by the </a:t>
            </a:r>
            <a:r>
              <a:rPr lang="it-IT" sz="2000" dirty="0" err="1" smtClean="0">
                <a:solidFill>
                  <a:schemeClr val="bg1"/>
                </a:solidFill>
              </a:rPr>
              <a:t>Italian</a:t>
            </a:r>
            <a:r>
              <a:rPr lang="it-IT" sz="2000" dirty="0" smtClean="0">
                <a:solidFill>
                  <a:schemeClr val="bg1"/>
                </a:solidFill>
              </a:rPr>
              <a:t> </a:t>
            </a:r>
            <a:r>
              <a:rPr lang="it-IT" sz="2000" dirty="0" err="1" smtClean="0">
                <a:solidFill>
                  <a:schemeClr val="bg1"/>
                </a:solidFill>
              </a:rPr>
              <a:t>Scientific</a:t>
            </a:r>
            <a:r>
              <a:rPr lang="it-IT" sz="2000" dirty="0" smtClean="0">
                <a:solidFill>
                  <a:schemeClr val="bg1"/>
                </a:solidFill>
              </a:rPr>
              <a:t> Society A.R.C.A. with the </a:t>
            </a:r>
            <a:r>
              <a:rPr lang="it-IT" sz="2000" dirty="0" err="1" smtClean="0">
                <a:solidFill>
                  <a:schemeClr val="bg1"/>
                </a:solidFill>
              </a:rPr>
              <a:t>purpose</a:t>
            </a:r>
            <a:endParaRPr lang="it-IT" sz="2000" dirty="0" smtClean="0">
              <a:solidFill>
                <a:schemeClr val="bg1"/>
              </a:solidFill>
            </a:endParaRPr>
          </a:p>
          <a:p>
            <a:pPr>
              <a:lnSpc>
                <a:spcPct val="130000"/>
              </a:lnSpc>
            </a:pPr>
            <a:r>
              <a:rPr lang="it-IT" sz="2000" dirty="0">
                <a:solidFill>
                  <a:schemeClr val="bg1"/>
                </a:solidFill>
              </a:rPr>
              <a:t>t</a:t>
            </a:r>
            <a:r>
              <a:rPr lang="it-IT" sz="2000" dirty="0" smtClean="0">
                <a:solidFill>
                  <a:schemeClr val="bg1"/>
                </a:solidFill>
              </a:rPr>
              <a:t>o </a:t>
            </a:r>
            <a:r>
              <a:rPr lang="it-IT" sz="2000" dirty="0" err="1" smtClean="0">
                <a:solidFill>
                  <a:schemeClr val="bg1"/>
                </a:solidFill>
              </a:rPr>
              <a:t>collect</a:t>
            </a:r>
            <a:r>
              <a:rPr lang="it-IT" sz="2000" dirty="0" smtClean="0">
                <a:solidFill>
                  <a:schemeClr val="bg1"/>
                </a:solidFill>
              </a:rPr>
              <a:t> information on:</a:t>
            </a:r>
            <a:endParaRPr lang="it-IT" sz="2000" dirty="0">
              <a:solidFill>
                <a:schemeClr val="bg1"/>
              </a:solidFill>
            </a:endParaRPr>
          </a:p>
        </p:txBody>
      </p:sp>
      <p:sp>
        <p:nvSpPr>
          <p:cNvPr id="8" name="CasellaDiTesto 7"/>
          <p:cNvSpPr txBox="1"/>
          <p:nvPr/>
        </p:nvSpPr>
        <p:spPr>
          <a:xfrm>
            <a:off x="222153" y="2693384"/>
            <a:ext cx="8686993" cy="3200876"/>
          </a:xfrm>
          <a:prstGeom prst="rect">
            <a:avLst/>
          </a:prstGeom>
          <a:noFill/>
        </p:spPr>
        <p:txBody>
          <a:bodyPr wrap="none" rtlCol="0">
            <a:spAutoFit/>
          </a:bodyPr>
          <a:lstStyle/>
          <a:p>
            <a:pPr marL="342900" indent="-342900">
              <a:buFont typeface="Arial"/>
              <a:buChar char="•"/>
            </a:pPr>
            <a:r>
              <a:rPr lang="it-IT" sz="2400" b="1" dirty="0" err="1" smtClean="0">
                <a:solidFill>
                  <a:srgbClr val="FFFF00"/>
                </a:solidFill>
              </a:rPr>
              <a:t>Symptoms</a:t>
            </a:r>
            <a:r>
              <a:rPr lang="it-IT" sz="2400" b="1" dirty="0" smtClean="0">
                <a:solidFill>
                  <a:srgbClr val="FFFF00"/>
                </a:solidFill>
              </a:rPr>
              <a:t> and </a:t>
            </a:r>
            <a:r>
              <a:rPr lang="it-IT" sz="2400" b="1" dirty="0" err="1" smtClean="0">
                <a:solidFill>
                  <a:srgbClr val="FFFF00"/>
                </a:solidFill>
              </a:rPr>
              <a:t>quality</a:t>
            </a:r>
            <a:r>
              <a:rPr lang="it-IT" sz="2400" b="1" dirty="0" smtClean="0">
                <a:solidFill>
                  <a:srgbClr val="FFFF00"/>
                </a:solidFill>
              </a:rPr>
              <a:t> of life in </a:t>
            </a:r>
            <a:r>
              <a:rPr lang="it-IT" sz="2400" b="1" dirty="0" err="1" smtClean="0">
                <a:solidFill>
                  <a:srgbClr val="FFFF00"/>
                </a:solidFill>
              </a:rPr>
              <a:t>newly</a:t>
            </a:r>
            <a:r>
              <a:rPr lang="it-IT" sz="2400" b="1" dirty="0" smtClean="0">
                <a:solidFill>
                  <a:srgbClr val="FFFF00"/>
                </a:solidFill>
              </a:rPr>
              <a:t> </a:t>
            </a:r>
            <a:r>
              <a:rPr lang="it-IT" sz="2400" b="1" dirty="0" err="1" smtClean="0">
                <a:solidFill>
                  <a:srgbClr val="FFFF00"/>
                </a:solidFill>
              </a:rPr>
              <a:t>diagnosed</a:t>
            </a:r>
            <a:r>
              <a:rPr lang="it-IT" sz="2400" b="1" dirty="0" smtClean="0">
                <a:solidFill>
                  <a:srgbClr val="FFFF00"/>
                </a:solidFill>
              </a:rPr>
              <a:t>, </a:t>
            </a:r>
            <a:r>
              <a:rPr lang="it-IT" sz="2400" b="1" dirty="0" err="1" smtClean="0">
                <a:solidFill>
                  <a:srgbClr val="FFFF00"/>
                </a:solidFill>
              </a:rPr>
              <a:t>stable</a:t>
            </a:r>
            <a:r>
              <a:rPr lang="it-IT" sz="2400" b="1" dirty="0" smtClean="0">
                <a:solidFill>
                  <a:srgbClr val="FFFF00"/>
                </a:solidFill>
              </a:rPr>
              <a:t> </a:t>
            </a:r>
          </a:p>
          <a:p>
            <a:r>
              <a:rPr lang="it-IT" sz="2400" b="1" dirty="0">
                <a:solidFill>
                  <a:srgbClr val="FFFF00"/>
                </a:solidFill>
              </a:rPr>
              <a:t> </a:t>
            </a:r>
            <a:r>
              <a:rPr lang="it-IT" sz="2400" b="1" dirty="0" smtClean="0">
                <a:solidFill>
                  <a:srgbClr val="FFFF00"/>
                </a:solidFill>
              </a:rPr>
              <a:t>   angina </a:t>
            </a:r>
            <a:r>
              <a:rPr lang="it-IT" sz="2400" b="1" dirty="0" err="1" smtClean="0">
                <a:solidFill>
                  <a:srgbClr val="FFFF00"/>
                </a:solidFill>
              </a:rPr>
              <a:t>patients</a:t>
            </a:r>
            <a:r>
              <a:rPr lang="it-IT" sz="2400" b="1" dirty="0" smtClean="0">
                <a:solidFill>
                  <a:srgbClr val="FFFF00"/>
                </a:solidFill>
              </a:rPr>
              <a:t> </a:t>
            </a:r>
            <a:r>
              <a:rPr lang="it-IT" sz="2400" b="1" dirty="0" err="1" smtClean="0">
                <a:solidFill>
                  <a:srgbClr val="FFFF00"/>
                </a:solidFill>
              </a:rPr>
              <a:t>treated</a:t>
            </a:r>
            <a:r>
              <a:rPr lang="it-IT" sz="2400" b="1" dirty="0" smtClean="0">
                <a:solidFill>
                  <a:srgbClr val="FFFF00"/>
                </a:solidFill>
              </a:rPr>
              <a:t> </a:t>
            </a:r>
            <a:r>
              <a:rPr lang="it-IT" sz="2400" b="1" dirty="0" err="1" smtClean="0">
                <a:solidFill>
                  <a:srgbClr val="FFFF00"/>
                </a:solidFill>
              </a:rPr>
              <a:t>according</a:t>
            </a:r>
            <a:r>
              <a:rPr lang="it-IT" sz="2400" b="1" dirty="0" smtClean="0">
                <a:solidFill>
                  <a:srgbClr val="FFFF00"/>
                </a:solidFill>
              </a:rPr>
              <a:t> to </a:t>
            </a:r>
            <a:r>
              <a:rPr lang="it-IT" sz="2400" b="1" dirty="0" err="1" smtClean="0">
                <a:solidFill>
                  <a:srgbClr val="FFFF00"/>
                </a:solidFill>
              </a:rPr>
              <a:t>guidelines</a:t>
            </a:r>
            <a:r>
              <a:rPr lang="it-IT" sz="2400" b="1" dirty="0" smtClean="0">
                <a:solidFill>
                  <a:srgbClr val="FFFF00"/>
                </a:solidFill>
              </a:rPr>
              <a:t> </a:t>
            </a:r>
          </a:p>
          <a:p>
            <a:r>
              <a:rPr lang="it-IT" sz="2400" b="1" dirty="0">
                <a:solidFill>
                  <a:srgbClr val="FFFF00"/>
                </a:solidFill>
              </a:rPr>
              <a:t> </a:t>
            </a:r>
            <a:r>
              <a:rPr lang="it-IT" sz="2400" b="1" dirty="0" smtClean="0">
                <a:solidFill>
                  <a:srgbClr val="FFFF00"/>
                </a:solidFill>
              </a:rPr>
              <a:t>   </a:t>
            </a:r>
            <a:r>
              <a:rPr lang="it-IT" sz="2400" b="1" dirty="0" err="1" smtClean="0">
                <a:solidFill>
                  <a:srgbClr val="FFFF00"/>
                </a:solidFill>
              </a:rPr>
              <a:t>recommendations</a:t>
            </a:r>
            <a:r>
              <a:rPr lang="it-IT" sz="2400" b="1" dirty="0" smtClean="0">
                <a:solidFill>
                  <a:srgbClr val="FFFF00"/>
                </a:solidFill>
              </a:rPr>
              <a:t>.</a:t>
            </a:r>
          </a:p>
          <a:p>
            <a:pPr marL="342900" indent="-342900">
              <a:lnSpc>
                <a:spcPct val="150000"/>
              </a:lnSpc>
              <a:buFont typeface="Arial"/>
              <a:buChar char="•"/>
            </a:pPr>
            <a:r>
              <a:rPr lang="it-IT" sz="2400" b="1" dirty="0" err="1" smtClean="0">
                <a:solidFill>
                  <a:srgbClr val="FFFF00"/>
                </a:solidFill>
              </a:rPr>
              <a:t>Prevalence</a:t>
            </a:r>
            <a:r>
              <a:rPr lang="it-IT" sz="2400" b="1" dirty="0" smtClean="0">
                <a:solidFill>
                  <a:srgbClr val="FFFF00"/>
                </a:solidFill>
              </a:rPr>
              <a:t> of </a:t>
            </a:r>
            <a:r>
              <a:rPr lang="it-IT" sz="2400" b="1" dirty="0" err="1" smtClean="0">
                <a:solidFill>
                  <a:srgbClr val="FFFF00"/>
                </a:solidFill>
              </a:rPr>
              <a:t>refractory</a:t>
            </a:r>
            <a:r>
              <a:rPr lang="it-IT" sz="2400" b="1" dirty="0" smtClean="0">
                <a:solidFill>
                  <a:srgbClr val="FFFF00"/>
                </a:solidFill>
              </a:rPr>
              <a:t> angina.</a:t>
            </a:r>
          </a:p>
          <a:p>
            <a:pPr marL="342900" indent="-342900">
              <a:lnSpc>
                <a:spcPct val="150000"/>
              </a:lnSpc>
              <a:buFont typeface="Arial"/>
              <a:buChar char="•"/>
            </a:pPr>
            <a:r>
              <a:rPr lang="it-IT" sz="2400" b="1" dirty="0" err="1" smtClean="0">
                <a:solidFill>
                  <a:srgbClr val="FFFF00"/>
                </a:solidFill>
              </a:rPr>
              <a:t>Prevalence</a:t>
            </a:r>
            <a:r>
              <a:rPr lang="it-IT" sz="2400" b="1" dirty="0" smtClean="0">
                <a:solidFill>
                  <a:srgbClr val="FFFF00"/>
                </a:solidFill>
              </a:rPr>
              <a:t> of CAD </a:t>
            </a:r>
            <a:r>
              <a:rPr lang="it-IT" sz="2400" b="1" dirty="0" err="1" smtClean="0">
                <a:solidFill>
                  <a:srgbClr val="FFFF00"/>
                </a:solidFill>
              </a:rPr>
              <a:t>suitable</a:t>
            </a:r>
            <a:r>
              <a:rPr lang="it-IT" sz="2400" b="1" dirty="0" smtClean="0">
                <a:solidFill>
                  <a:srgbClr val="FFFF00"/>
                </a:solidFill>
              </a:rPr>
              <a:t> for </a:t>
            </a:r>
            <a:r>
              <a:rPr lang="it-IT" sz="2400" b="1" dirty="0" err="1" smtClean="0">
                <a:solidFill>
                  <a:srgbClr val="FFFF00"/>
                </a:solidFill>
              </a:rPr>
              <a:t>revascularization</a:t>
            </a:r>
            <a:r>
              <a:rPr lang="it-IT" sz="2400" b="1" dirty="0" smtClean="0">
                <a:solidFill>
                  <a:srgbClr val="FFFF00"/>
                </a:solidFill>
              </a:rPr>
              <a:t> in</a:t>
            </a:r>
          </a:p>
          <a:p>
            <a:r>
              <a:rPr lang="it-IT" sz="2400" b="1" dirty="0">
                <a:solidFill>
                  <a:srgbClr val="FFFF00"/>
                </a:solidFill>
              </a:rPr>
              <a:t> </a:t>
            </a:r>
            <a:r>
              <a:rPr lang="it-IT" sz="2400" b="1" dirty="0" smtClean="0">
                <a:solidFill>
                  <a:srgbClr val="FFFF00"/>
                </a:solidFill>
              </a:rPr>
              <a:t>   </a:t>
            </a:r>
            <a:r>
              <a:rPr lang="it-IT" sz="2400" b="1" dirty="0" err="1" smtClean="0">
                <a:solidFill>
                  <a:srgbClr val="FFFF00"/>
                </a:solidFill>
              </a:rPr>
              <a:t>refractory</a:t>
            </a:r>
            <a:r>
              <a:rPr lang="it-IT" sz="2400" b="1" dirty="0" smtClean="0">
                <a:solidFill>
                  <a:srgbClr val="FFFF00"/>
                </a:solidFill>
              </a:rPr>
              <a:t> angina.</a:t>
            </a:r>
          </a:p>
          <a:p>
            <a:pPr marL="342900" indent="-342900">
              <a:lnSpc>
                <a:spcPct val="150000"/>
              </a:lnSpc>
              <a:buFont typeface="Arial"/>
              <a:buChar char="•"/>
            </a:pPr>
            <a:r>
              <a:rPr lang="it-IT" sz="2400" b="1" dirty="0" err="1" smtClean="0">
                <a:solidFill>
                  <a:srgbClr val="FFFF00"/>
                </a:solidFill>
              </a:rPr>
              <a:t>MACEs</a:t>
            </a:r>
            <a:r>
              <a:rPr lang="it-IT" sz="2400" b="1" dirty="0" smtClean="0">
                <a:solidFill>
                  <a:srgbClr val="FFFF00"/>
                </a:solidFill>
              </a:rPr>
              <a:t> </a:t>
            </a:r>
            <a:r>
              <a:rPr lang="it-IT" sz="2400" b="1" dirty="0" err="1" smtClean="0">
                <a:solidFill>
                  <a:srgbClr val="FFFF00"/>
                </a:solidFill>
              </a:rPr>
              <a:t>within</a:t>
            </a:r>
            <a:r>
              <a:rPr lang="it-IT" sz="2400" b="1" dirty="0" smtClean="0">
                <a:solidFill>
                  <a:srgbClr val="FFFF00"/>
                </a:solidFill>
              </a:rPr>
              <a:t> </a:t>
            </a:r>
            <a:r>
              <a:rPr lang="it-IT" sz="2400" b="1" dirty="0" err="1" smtClean="0">
                <a:solidFill>
                  <a:srgbClr val="FFFF00"/>
                </a:solidFill>
              </a:rPr>
              <a:t>one</a:t>
            </a:r>
            <a:r>
              <a:rPr lang="it-IT" sz="2400" b="1" dirty="0" smtClean="0">
                <a:solidFill>
                  <a:srgbClr val="FFFF00"/>
                </a:solidFill>
              </a:rPr>
              <a:t> </a:t>
            </a:r>
            <a:r>
              <a:rPr lang="it-IT" sz="2400" b="1" dirty="0" err="1" smtClean="0">
                <a:solidFill>
                  <a:srgbClr val="FFFF00"/>
                </a:solidFill>
              </a:rPr>
              <a:t>year</a:t>
            </a:r>
            <a:r>
              <a:rPr lang="it-IT" sz="2400" b="1" dirty="0" smtClean="0">
                <a:solidFill>
                  <a:srgbClr val="FFFF00"/>
                </a:solidFill>
              </a:rPr>
              <a:t> from </a:t>
            </a:r>
            <a:r>
              <a:rPr lang="it-IT" sz="2400" b="1" dirty="0" err="1" smtClean="0">
                <a:solidFill>
                  <a:srgbClr val="FFFF00"/>
                </a:solidFill>
              </a:rPr>
              <a:t>study</a:t>
            </a:r>
            <a:r>
              <a:rPr lang="it-IT" sz="2400" b="1" dirty="0" smtClean="0">
                <a:solidFill>
                  <a:srgbClr val="FFFF00"/>
                </a:solidFill>
              </a:rPr>
              <a:t> </a:t>
            </a:r>
            <a:r>
              <a:rPr lang="it-IT" sz="2400" b="1" dirty="0" err="1" smtClean="0">
                <a:solidFill>
                  <a:srgbClr val="FFFF00"/>
                </a:solidFill>
              </a:rPr>
              <a:t>inclusion</a:t>
            </a:r>
            <a:r>
              <a:rPr lang="it-IT" sz="2400" b="1" dirty="0" smtClean="0">
                <a:solidFill>
                  <a:srgbClr val="FFFF00"/>
                </a:solidFill>
              </a:rPr>
              <a:t>.</a:t>
            </a:r>
          </a:p>
        </p:txBody>
      </p:sp>
    </p:spTree>
    <p:extLst>
      <p:ext uri="{BB962C8B-B14F-4D97-AF65-F5344CB8AC3E}">
        <p14:creationId xmlns:p14="http://schemas.microsoft.com/office/powerpoint/2010/main" val="2330090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164" y="190500"/>
            <a:ext cx="2161292" cy="1624780"/>
          </a:xfrm>
          <a:prstGeom prst="rect">
            <a:avLst/>
          </a:prstGeom>
        </p:spPr>
      </p:pic>
      <p:sp>
        <p:nvSpPr>
          <p:cNvPr id="8" name="CasellaDiTesto 7"/>
          <p:cNvSpPr txBox="1"/>
          <p:nvPr/>
        </p:nvSpPr>
        <p:spPr>
          <a:xfrm>
            <a:off x="397290" y="2211940"/>
            <a:ext cx="8371202" cy="3621505"/>
          </a:xfrm>
          <a:prstGeom prst="rect">
            <a:avLst/>
          </a:prstGeom>
          <a:noFill/>
        </p:spPr>
        <p:txBody>
          <a:bodyPr wrap="none" rtlCol="0">
            <a:spAutoFit/>
          </a:bodyPr>
          <a:lstStyle/>
          <a:p>
            <a:pPr algn="ctr">
              <a:lnSpc>
                <a:spcPct val="120000"/>
              </a:lnSpc>
            </a:pPr>
            <a:r>
              <a:rPr lang="it-IT" sz="3200" b="1" dirty="0" err="1">
                <a:solidFill>
                  <a:srgbClr val="FFFF00"/>
                </a:solidFill>
              </a:rPr>
              <a:t>D</a:t>
            </a:r>
            <a:r>
              <a:rPr lang="it-IT" sz="3200" b="1" dirty="0" err="1" smtClean="0">
                <a:solidFill>
                  <a:srgbClr val="FFFF00"/>
                </a:solidFill>
              </a:rPr>
              <a:t>oes</a:t>
            </a:r>
            <a:r>
              <a:rPr lang="it-IT" sz="3200" b="1" dirty="0" smtClean="0">
                <a:solidFill>
                  <a:srgbClr val="FFFF00"/>
                </a:solidFill>
              </a:rPr>
              <a:t> a </a:t>
            </a:r>
            <a:r>
              <a:rPr lang="it-IT" sz="3200" b="1" dirty="0" err="1" smtClean="0">
                <a:solidFill>
                  <a:srgbClr val="FFFF00"/>
                </a:solidFill>
              </a:rPr>
              <a:t>tailored</a:t>
            </a:r>
            <a:r>
              <a:rPr lang="it-IT" sz="3200" b="1" dirty="0" smtClean="0">
                <a:solidFill>
                  <a:srgbClr val="FFFF00"/>
                </a:solidFill>
              </a:rPr>
              <a:t> </a:t>
            </a:r>
            <a:r>
              <a:rPr lang="it-IT" sz="3200" b="1" dirty="0" err="1" smtClean="0">
                <a:solidFill>
                  <a:srgbClr val="FFFF00"/>
                </a:solidFill>
              </a:rPr>
              <a:t>approach</a:t>
            </a:r>
            <a:r>
              <a:rPr lang="it-IT" sz="3200" b="1" dirty="0" smtClean="0">
                <a:solidFill>
                  <a:srgbClr val="FFFF00"/>
                </a:solidFill>
              </a:rPr>
              <a:t> to </a:t>
            </a:r>
            <a:r>
              <a:rPr lang="it-IT" sz="3200" b="1" dirty="0" err="1" smtClean="0">
                <a:solidFill>
                  <a:srgbClr val="FFFF00"/>
                </a:solidFill>
              </a:rPr>
              <a:t>stable</a:t>
            </a:r>
            <a:r>
              <a:rPr lang="it-IT" sz="3200" b="1" dirty="0" smtClean="0">
                <a:solidFill>
                  <a:srgbClr val="FFFF00"/>
                </a:solidFill>
              </a:rPr>
              <a:t> angina</a:t>
            </a:r>
          </a:p>
          <a:p>
            <a:pPr algn="ctr">
              <a:lnSpc>
                <a:spcPct val="120000"/>
              </a:lnSpc>
            </a:pPr>
            <a:r>
              <a:rPr lang="it-IT" sz="3200" b="1" i="1" dirty="0">
                <a:solidFill>
                  <a:schemeClr val="bg1"/>
                </a:solidFill>
              </a:rPr>
              <a:t>(OMT first, </a:t>
            </a:r>
            <a:r>
              <a:rPr lang="it-IT" sz="3200" b="1" i="1" dirty="0" err="1">
                <a:solidFill>
                  <a:schemeClr val="bg1"/>
                </a:solidFill>
              </a:rPr>
              <a:t>selective</a:t>
            </a:r>
            <a:r>
              <a:rPr lang="it-IT" sz="3200" b="1" i="1" dirty="0">
                <a:solidFill>
                  <a:schemeClr val="bg1"/>
                </a:solidFill>
              </a:rPr>
              <a:t> </a:t>
            </a:r>
            <a:r>
              <a:rPr lang="it-IT" sz="3200" b="1" i="1" dirty="0" err="1">
                <a:solidFill>
                  <a:schemeClr val="bg1"/>
                </a:solidFill>
              </a:rPr>
              <a:t>revascularization</a:t>
            </a:r>
            <a:r>
              <a:rPr lang="it-IT" sz="3200" b="1" i="1" dirty="0">
                <a:solidFill>
                  <a:schemeClr val="bg1"/>
                </a:solidFill>
              </a:rPr>
              <a:t> in</a:t>
            </a:r>
          </a:p>
          <a:p>
            <a:pPr algn="ctr">
              <a:lnSpc>
                <a:spcPct val="120000"/>
              </a:lnSpc>
            </a:pPr>
            <a:r>
              <a:rPr lang="it-IT" sz="3200" b="1" i="1" dirty="0" err="1">
                <a:solidFill>
                  <a:schemeClr val="bg1"/>
                </a:solidFill>
              </a:rPr>
              <a:t>unresponsive</a:t>
            </a:r>
            <a:r>
              <a:rPr lang="it-IT" sz="3200" b="1" i="1" dirty="0">
                <a:solidFill>
                  <a:schemeClr val="bg1"/>
                </a:solidFill>
              </a:rPr>
              <a:t> or high </a:t>
            </a:r>
            <a:r>
              <a:rPr lang="it-IT" sz="3200" b="1" i="1" dirty="0" err="1">
                <a:solidFill>
                  <a:schemeClr val="bg1"/>
                </a:solidFill>
              </a:rPr>
              <a:t>risk</a:t>
            </a:r>
            <a:r>
              <a:rPr lang="it-IT" sz="3200" b="1" i="1" dirty="0">
                <a:solidFill>
                  <a:schemeClr val="bg1"/>
                </a:solidFill>
              </a:rPr>
              <a:t> </a:t>
            </a:r>
            <a:r>
              <a:rPr lang="it-IT" sz="3200" b="1" i="1" dirty="0" err="1">
                <a:solidFill>
                  <a:schemeClr val="bg1"/>
                </a:solidFill>
              </a:rPr>
              <a:t>patients</a:t>
            </a:r>
            <a:r>
              <a:rPr lang="it-IT" sz="3200" b="1" i="1" dirty="0" smtClean="0">
                <a:solidFill>
                  <a:schemeClr val="bg1"/>
                </a:solidFill>
              </a:rPr>
              <a:t>)</a:t>
            </a:r>
            <a:r>
              <a:rPr lang="it-IT" sz="3200" b="1" dirty="0" smtClean="0">
                <a:solidFill>
                  <a:srgbClr val="FFFF00"/>
                </a:solidFill>
              </a:rPr>
              <a:t>,</a:t>
            </a:r>
          </a:p>
          <a:p>
            <a:pPr algn="ctr">
              <a:lnSpc>
                <a:spcPct val="120000"/>
              </a:lnSpc>
            </a:pPr>
            <a:r>
              <a:rPr lang="it-IT" sz="3200" b="1" dirty="0" err="1">
                <a:solidFill>
                  <a:srgbClr val="FFFF00"/>
                </a:solidFill>
              </a:rPr>
              <a:t>as</a:t>
            </a:r>
            <a:r>
              <a:rPr lang="it-IT" sz="3200" b="1" dirty="0">
                <a:solidFill>
                  <a:srgbClr val="FFFF00"/>
                </a:solidFill>
              </a:rPr>
              <a:t> </a:t>
            </a:r>
            <a:r>
              <a:rPr lang="it-IT" sz="3200" b="1" dirty="0" err="1">
                <a:solidFill>
                  <a:srgbClr val="FFFF00"/>
                </a:solidFill>
              </a:rPr>
              <a:t>recommended</a:t>
            </a:r>
            <a:r>
              <a:rPr lang="it-IT" sz="3200" b="1" dirty="0">
                <a:solidFill>
                  <a:srgbClr val="FFFF00"/>
                </a:solidFill>
              </a:rPr>
              <a:t> by </a:t>
            </a:r>
            <a:r>
              <a:rPr lang="it-IT" sz="3200" b="1" dirty="0" err="1" smtClean="0">
                <a:solidFill>
                  <a:srgbClr val="FFFF00"/>
                </a:solidFill>
              </a:rPr>
              <a:t>guidelines</a:t>
            </a:r>
            <a:r>
              <a:rPr lang="it-IT" sz="3200" b="1" dirty="0" smtClean="0">
                <a:solidFill>
                  <a:srgbClr val="FFFF00"/>
                </a:solidFill>
              </a:rPr>
              <a:t>,</a:t>
            </a:r>
          </a:p>
          <a:p>
            <a:pPr algn="ctr">
              <a:lnSpc>
                <a:spcPct val="120000"/>
              </a:lnSpc>
            </a:pPr>
            <a:r>
              <a:rPr lang="it-IT" sz="3200" b="1" dirty="0" err="1" smtClean="0">
                <a:solidFill>
                  <a:srgbClr val="FFFF00"/>
                </a:solidFill>
              </a:rPr>
              <a:t>have</a:t>
            </a:r>
            <a:r>
              <a:rPr lang="it-IT" sz="3200" b="1" dirty="0" smtClean="0">
                <a:solidFill>
                  <a:srgbClr val="FFFF00"/>
                </a:solidFill>
              </a:rPr>
              <a:t> a </a:t>
            </a:r>
            <a:r>
              <a:rPr lang="it-IT" sz="3200" b="1" dirty="0" err="1" smtClean="0">
                <a:solidFill>
                  <a:srgbClr val="FFFF00"/>
                </a:solidFill>
              </a:rPr>
              <a:t>favorable</a:t>
            </a:r>
            <a:r>
              <a:rPr lang="it-IT" sz="3200" b="1" dirty="0" smtClean="0">
                <a:solidFill>
                  <a:srgbClr val="FFFF00"/>
                </a:solidFill>
              </a:rPr>
              <a:t> impact on </a:t>
            </a:r>
            <a:r>
              <a:rPr lang="it-IT" sz="3200" b="1" dirty="0" err="1" smtClean="0">
                <a:solidFill>
                  <a:srgbClr val="FFFF00"/>
                </a:solidFill>
              </a:rPr>
              <a:t>quality</a:t>
            </a:r>
            <a:r>
              <a:rPr lang="it-IT" sz="3200" b="1" dirty="0" smtClean="0">
                <a:solidFill>
                  <a:srgbClr val="FFFF00"/>
                </a:solidFill>
              </a:rPr>
              <a:t> of life</a:t>
            </a:r>
          </a:p>
          <a:p>
            <a:pPr algn="ctr">
              <a:lnSpc>
                <a:spcPct val="120000"/>
              </a:lnSpc>
            </a:pPr>
            <a:r>
              <a:rPr lang="it-IT" sz="3200" b="1" dirty="0" smtClean="0">
                <a:solidFill>
                  <a:srgbClr val="FFFF00"/>
                </a:solidFill>
              </a:rPr>
              <a:t>and </a:t>
            </a:r>
            <a:r>
              <a:rPr lang="it-IT" sz="3200" b="1" dirty="0" err="1" smtClean="0">
                <a:solidFill>
                  <a:srgbClr val="FFFF00"/>
                </a:solidFill>
              </a:rPr>
              <a:t>prognosis</a:t>
            </a:r>
            <a:r>
              <a:rPr lang="it-IT" sz="3200" b="1" dirty="0" smtClean="0">
                <a:solidFill>
                  <a:srgbClr val="FFFF00"/>
                </a:solidFill>
              </a:rPr>
              <a:t> ?</a:t>
            </a:r>
          </a:p>
        </p:txBody>
      </p:sp>
    </p:spTree>
    <p:extLst>
      <p:ext uri="{BB962C8B-B14F-4D97-AF65-F5344CB8AC3E}">
        <p14:creationId xmlns:p14="http://schemas.microsoft.com/office/powerpoint/2010/main" val="24432588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logo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094" y="6097299"/>
            <a:ext cx="9540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0" y="6172760"/>
            <a:ext cx="799177" cy="600792"/>
          </a:xfrm>
          <a:prstGeom prst="rect">
            <a:avLst/>
          </a:prstGeom>
        </p:spPr>
      </p:pic>
      <p:sp>
        <p:nvSpPr>
          <p:cNvPr id="6" name="CasellaDiTesto 5"/>
          <p:cNvSpPr txBox="1"/>
          <p:nvPr/>
        </p:nvSpPr>
        <p:spPr>
          <a:xfrm>
            <a:off x="754763" y="317512"/>
            <a:ext cx="7486509" cy="584776"/>
          </a:xfrm>
          <a:prstGeom prst="rect">
            <a:avLst/>
          </a:prstGeom>
          <a:noFill/>
        </p:spPr>
        <p:txBody>
          <a:bodyPr wrap="none" rtlCol="0">
            <a:spAutoFit/>
          </a:bodyPr>
          <a:lstStyle/>
          <a:p>
            <a:r>
              <a:rPr lang="it-IT" sz="3200" b="1" dirty="0" smtClean="0">
                <a:solidFill>
                  <a:srgbClr val="FFFF00"/>
                </a:solidFill>
              </a:rPr>
              <a:t>METHODS   </a:t>
            </a:r>
            <a:r>
              <a:rPr lang="it-IT" sz="2800" b="1" i="1" dirty="0" err="1" smtClean="0">
                <a:solidFill>
                  <a:srgbClr val="FFFF00"/>
                </a:solidFill>
              </a:rPr>
              <a:t>Inclusion</a:t>
            </a:r>
            <a:r>
              <a:rPr lang="it-IT" sz="2800" b="1" i="1" dirty="0" smtClean="0">
                <a:solidFill>
                  <a:srgbClr val="FFFF00"/>
                </a:solidFill>
              </a:rPr>
              <a:t> / </a:t>
            </a:r>
            <a:r>
              <a:rPr lang="it-IT" sz="2800" b="1" i="1" dirty="0" err="1" smtClean="0">
                <a:solidFill>
                  <a:srgbClr val="FFFF00"/>
                </a:solidFill>
              </a:rPr>
              <a:t>exclusion</a:t>
            </a:r>
            <a:r>
              <a:rPr lang="it-IT" sz="2800" b="1" i="1" dirty="0" smtClean="0">
                <a:solidFill>
                  <a:srgbClr val="FFFF00"/>
                </a:solidFill>
              </a:rPr>
              <a:t> </a:t>
            </a:r>
            <a:r>
              <a:rPr lang="it-IT" sz="2800" b="1" i="1" dirty="0" err="1" smtClean="0">
                <a:solidFill>
                  <a:srgbClr val="FFFF00"/>
                </a:solidFill>
              </a:rPr>
              <a:t>criteria</a:t>
            </a:r>
            <a:endParaRPr lang="it-IT" sz="3200" b="1" i="1" dirty="0">
              <a:solidFill>
                <a:srgbClr val="FFFF00"/>
              </a:solidFill>
            </a:endParaRPr>
          </a:p>
        </p:txBody>
      </p:sp>
      <p:sp>
        <p:nvSpPr>
          <p:cNvPr id="7" name="CasellaDiTesto 6"/>
          <p:cNvSpPr txBox="1"/>
          <p:nvPr/>
        </p:nvSpPr>
        <p:spPr>
          <a:xfrm>
            <a:off x="339376" y="1226256"/>
            <a:ext cx="8113895" cy="646331"/>
          </a:xfrm>
          <a:prstGeom prst="rect">
            <a:avLst/>
          </a:prstGeom>
          <a:noFill/>
        </p:spPr>
        <p:txBody>
          <a:bodyPr wrap="none" rtlCol="0">
            <a:spAutoFit/>
          </a:bodyPr>
          <a:lstStyle/>
          <a:p>
            <a:r>
              <a:rPr lang="it-IT" dirty="0" err="1" smtClean="0">
                <a:solidFill>
                  <a:schemeClr val="bg1"/>
                </a:solidFill>
              </a:rPr>
              <a:t>Patients</a:t>
            </a:r>
            <a:r>
              <a:rPr lang="it-IT" dirty="0" smtClean="0">
                <a:solidFill>
                  <a:schemeClr val="bg1"/>
                </a:solidFill>
              </a:rPr>
              <a:t> </a:t>
            </a:r>
            <a:r>
              <a:rPr lang="it-IT" dirty="0" err="1" smtClean="0">
                <a:solidFill>
                  <a:schemeClr val="bg1"/>
                </a:solidFill>
              </a:rPr>
              <a:t>presenting</a:t>
            </a:r>
            <a:r>
              <a:rPr lang="it-IT" dirty="0" smtClean="0">
                <a:solidFill>
                  <a:schemeClr val="bg1"/>
                </a:solidFill>
              </a:rPr>
              <a:t> to a </a:t>
            </a:r>
            <a:r>
              <a:rPr lang="it-IT" dirty="0" err="1" smtClean="0">
                <a:solidFill>
                  <a:schemeClr val="bg1"/>
                </a:solidFill>
              </a:rPr>
              <a:t>participating</a:t>
            </a:r>
            <a:r>
              <a:rPr lang="it-IT" dirty="0" smtClean="0">
                <a:solidFill>
                  <a:schemeClr val="bg1"/>
                </a:solidFill>
              </a:rPr>
              <a:t> A.R.C.A. </a:t>
            </a:r>
            <a:r>
              <a:rPr lang="it-IT" dirty="0" err="1" smtClean="0">
                <a:solidFill>
                  <a:schemeClr val="bg1"/>
                </a:solidFill>
              </a:rPr>
              <a:t>Cardiologist</a:t>
            </a:r>
            <a:r>
              <a:rPr lang="it-IT" dirty="0" smtClean="0">
                <a:solidFill>
                  <a:schemeClr val="bg1"/>
                </a:solidFill>
              </a:rPr>
              <a:t> for an </a:t>
            </a:r>
            <a:r>
              <a:rPr lang="it-IT" b="1" dirty="0" err="1" smtClean="0">
                <a:solidFill>
                  <a:srgbClr val="FFFF00"/>
                </a:solidFill>
              </a:rPr>
              <a:t>elective</a:t>
            </a:r>
            <a:r>
              <a:rPr lang="it-IT" dirty="0" smtClean="0">
                <a:solidFill>
                  <a:schemeClr val="bg1"/>
                </a:solidFill>
              </a:rPr>
              <a:t> </a:t>
            </a:r>
            <a:r>
              <a:rPr lang="it-IT" dirty="0" err="1" smtClean="0">
                <a:solidFill>
                  <a:schemeClr val="bg1"/>
                </a:solidFill>
              </a:rPr>
              <a:t>visit</a:t>
            </a:r>
            <a:endParaRPr lang="it-IT" dirty="0" smtClean="0">
              <a:solidFill>
                <a:schemeClr val="bg1"/>
              </a:solidFill>
            </a:endParaRPr>
          </a:p>
          <a:p>
            <a:r>
              <a:rPr lang="it-IT" dirty="0" err="1">
                <a:solidFill>
                  <a:schemeClr val="bg1"/>
                </a:solidFill>
              </a:rPr>
              <a:t>w</a:t>
            </a:r>
            <a:r>
              <a:rPr lang="it-IT" dirty="0" err="1" smtClean="0">
                <a:solidFill>
                  <a:schemeClr val="bg1"/>
                </a:solidFill>
              </a:rPr>
              <a:t>ere</a:t>
            </a:r>
            <a:r>
              <a:rPr lang="it-IT" dirty="0" smtClean="0">
                <a:solidFill>
                  <a:schemeClr val="bg1"/>
                </a:solidFill>
              </a:rPr>
              <a:t> </a:t>
            </a:r>
            <a:r>
              <a:rPr lang="it-IT" dirty="0" err="1" smtClean="0">
                <a:solidFill>
                  <a:schemeClr val="bg1"/>
                </a:solidFill>
              </a:rPr>
              <a:t>considered</a:t>
            </a:r>
            <a:r>
              <a:rPr lang="it-IT" dirty="0" smtClean="0">
                <a:solidFill>
                  <a:schemeClr val="bg1"/>
                </a:solidFill>
              </a:rPr>
              <a:t> </a:t>
            </a:r>
            <a:r>
              <a:rPr lang="it-IT" dirty="0" err="1" smtClean="0">
                <a:solidFill>
                  <a:schemeClr val="bg1"/>
                </a:solidFill>
              </a:rPr>
              <a:t>as</a:t>
            </a:r>
            <a:r>
              <a:rPr lang="it-IT" dirty="0" smtClean="0">
                <a:solidFill>
                  <a:schemeClr val="bg1"/>
                </a:solidFill>
              </a:rPr>
              <a:t> </a:t>
            </a:r>
            <a:r>
              <a:rPr lang="it-IT" dirty="0" err="1" smtClean="0">
                <a:solidFill>
                  <a:schemeClr val="bg1"/>
                </a:solidFill>
              </a:rPr>
              <a:t>eligible</a:t>
            </a:r>
            <a:r>
              <a:rPr lang="it-IT" dirty="0" smtClean="0">
                <a:solidFill>
                  <a:schemeClr val="bg1"/>
                </a:solidFill>
              </a:rPr>
              <a:t> in the </a:t>
            </a:r>
            <a:r>
              <a:rPr lang="it-IT" dirty="0" err="1" smtClean="0">
                <a:solidFill>
                  <a:schemeClr val="bg1"/>
                </a:solidFill>
              </a:rPr>
              <a:t>study</a:t>
            </a:r>
            <a:r>
              <a:rPr lang="it-IT" dirty="0" smtClean="0">
                <a:solidFill>
                  <a:schemeClr val="bg1"/>
                </a:solidFill>
              </a:rPr>
              <a:t> </a:t>
            </a:r>
            <a:r>
              <a:rPr lang="it-IT" dirty="0" err="1" smtClean="0">
                <a:solidFill>
                  <a:schemeClr val="bg1"/>
                </a:solidFill>
              </a:rPr>
              <a:t>if</a:t>
            </a:r>
            <a:r>
              <a:rPr lang="it-IT" dirty="0" smtClean="0">
                <a:solidFill>
                  <a:schemeClr val="bg1"/>
                </a:solidFill>
              </a:rPr>
              <a:t> </a:t>
            </a:r>
            <a:r>
              <a:rPr lang="it-IT" dirty="0" err="1" smtClean="0">
                <a:solidFill>
                  <a:schemeClr val="bg1"/>
                </a:solidFill>
              </a:rPr>
              <a:t>they</a:t>
            </a:r>
            <a:r>
              <a:rPr lang="it-IT" dirty="0" smtClean="0">
                <a:solidFill>
                  <a:schemeClr val="bg1"/>
                </a:solidFill>
              </a:rPr>
              <a:t> </a:t>
            </a:r>
            <a:r>
              <a:rPr lang="it-IT" dirty="0" err="1" smtClean="0">
                <a:solidFill>
                  <a:schemeClr val="bg1"/>
                </a:solidFill>
              </a:rPr>
              <a:t>met</a:t>
            </a:r>
            <a:r>
              <a:rPr lang="it-IT" dirty="0" smtClean="0">
                <a:solidFill>
                  <a:schemeClr val="bg1"/>
                </a:solidFill>
              </a:rPr>
              <a:t> the </a:t>
            </a:r>
            <a:r>
              <a:rPr lang="it-IT" dirty="0" err="1" smtClean="0">
                <a:solidFill>
                  <a:schemeClr val="bg1"/>
                </a:solidFill>
              </a:rPr>
              <a:t>following</a:t>
            </a:r>
            <a:r>
              <a:rPr lang="it-IT" dirty="0" smtClean="0">
                <a:solidFill>
                  <a:schemeClr val="bg1"/>
                </a:solidFill>
              </a:rPr>
              <a:t> 3 </a:t>
            </a:r>
            <a:r>
              <a:rPr lang="it-IT" dirty="0" err="1" smtClean="0">
                <a:solidFill>
                  <a:schemeClr val="bg1"/>
                </a:solidFill>
              </a:rPr>
              <a:t>criteria</a:t>
            </a:r>
            <a:r>
              <a:rPr lang="it-IT" dirty="0" smtClean="0">
                <a:solidFill>
                  <a:schemeClr val="bg1"/>
                </a:solidFill>
              </a:rPr>
              <a:t>:</a:t>
            </a:r>
            <a:endParaRPr lang="it-IT" dirty="0">
              <a:solidFill>
                <a:schemeClr val="bg1"/>
              </a:solidFill>
            </a:endParaRPr>
          </a:p>
        </p:txBody>
      </p:sp>
      <p:sp>
        <p:nvSpPr>
          <p:cNvPr id="8" name="CasellaDiTesto 7"/>
          <p:cNvSpPr txBox="1"/>
          <p:nvPr/>
        </p:nvSpPr>
        <p:spPr>
          <a:xfrm>
            <a:off x="481695" y="2233537"/>
            <a:ext cx="8392041" cy="1605568"/>
          </a:xfrm>
          <a:prstGeom prst="rect">
            <a:avLst/>
          </a:prstGeom>
          <a:noFill/>
        </p:spPr>
        <p:txBody>
          <a:bodyPr wrap="none" rtlCol="0">
            <a:spAutoFit/>
          </a:bodyPr>
          <a:lstStyle/>
          <a:p>
            <a:pPr marL="342900" indent="-342900">
              <a:buFont typeface="Arial"/>
              <a:buChar char="•"/>
            </a:pPr>
            <a:r>
              <a:rPr lang="it-IT" sz="2000" dirty="0" err="1" smtClean="0">
                <a:solidFill>
                  <a:srgbClr val="FFFF00"/>
                </a:solidFill>
              </a:rPr>
              <a:t>Stable</a:t>
            </a:r>
            <a:r>
              <a:rPr lang="it-IT" sz="2000" dirty="0" smtClean="0">
                <a:solidFill>
                  <a:srgbClr val="FFFF00"/>
                </a:solidFill>
              </a:rPr>
              <a:t>, </a:t>
            </a:r>
            <a:r>
              <a:rPr lang="it-IT" sz="2000" dirty="0" err="1" smtClean="0">
                <a:solidFill>
                  <a:srgbClr val="FFFF00"/>
                </a:solidFill>
              </a:rPr>
              <a:t>newly</a:t>
            </a:r>
            <a:r>
              <a:rPr lang="it-IT" sz="2000" dirty="0" smtClean="0">
                <a:solidFill>
                  <a:srgbClr val="FFFF00"/>
                </a:solidFill>
              </a:rPr>
              <a:t> </a:t>
            </a:r>
            <a:r>
              <a:rPr lang="it-IT" sz="2000" dirty="0" err="1" smtClean="0">
                <a:solidFill>
                  <a:srgbClr val="FFFF00"/>
                </a:solidFill>
              </a:rPr>
              <a:t>diagnosed</a:t>
            </a:r>
            <a:r>
              <a:rPr lang="it-IT" sz="2000" dirty="0" smtClean="0">
                <a:solidFill>
                  <a:srgbClr val="FFFF00"/>
                </a:solidFill>
              </a:rPr>
              <a:t>, </a:t>
            </a:r>
            <a:r>
              <a:rPr lang="it-IT" sz="2000" dirty="0" err="1" smtClean="0">
                <a:solidFill>
                  <a:srgbClr val="FFFF00"/>
                </a:solidFill>
              </a:rPr>
              <a:t>typical</a:t>
            </a:r>
            <a:r>
              <a:rPr lang="it-IT" sz="2000" dirty="0" smtClean="0">
                <a:solidFill>
                  <a:srgbClr val="FFFF00"/>
                </a:solidFill>
              </a:rPr>
              <a:t> angina (CCS I, II, III, or IV </a:t>
            </a:r>
            <a:r>
              <a:rPr lang="it-IT" sz="2000" dirty="0" err="1" smtClean="0">
                <a:solidFill>
                  <a:srgbClr val="FFFF00"/>
                </a:solidFill>
              </a:rPr>
              <a:t>stabilized</a:t>
            </a:r>
            <a:r>
              <a:rPr lang="it-IT" sz="2000" dirty="0" smtClean="0">
                <a:solidFill>
                  <a:srgbClr val="FFFF00"/>
                </a:solidFill>
              </a:rPr>
              <a:t>);</a:t>
            </a:r>
          </a:p>
          <a:p>
            <a:r>
              <a:rPr lang="it-IT" sz="2000" dirty="0">
                <a:solidFill>
                  <a:srgbClr val="FFFF00"/>
                </a:solidFill>
              </a:rPr>
              <a:t> </a:t>
            </a:r>
            <a:r>
              <a:rPr lang="it-IT" sz="2000" dirty="0" smtClean="0">
                <a:solidFill>
                  <a:srgbClr val="FFFF00"/>
                </a:solidFill>
              </a:rPr>
              <a:t>    or </a:t>
            </a:r>
            <a:r>
              <a:rPr lang="it-IT" sz="2000" dirty="0" err="1" smtClean="0">
                <a:solidFill>
                  <a:srgbClr val="FFFF00"/>
                </a:solidFill>
              </a:rPr>
              <a:t>atypical</a:t>
            </a:r>
            <a:r>
              <a:rPr lang="it-IT" sz="2000" dirty="0" smtClean="0">
                <a:solidFill>
                  <a:srgbClr val="FFFF00"/>
                </a:solidFill>
              </a:rPr>
              <a:t> angina with </a:t>
            </a:r>
            <a:r>
              <a:rPr lang="it-IT" sz="2000" dirty="0" err="1" smtClean="0">
                <a:solidFill>
                  <a:srgbClr val="FFFF00"/>
                </a:solidFill>
              </a:rPr>
              <a:t>myocardial</a:t>
            </a:r>
            <a:r>
              <a:rPr lang="it-IT" sz="2000" dirty="0" smtClean="0">
                <a:solidFill>
                  <a:srgbClr val="FFFF00"/>
                </a:solidFill>
              </a:rPr>
              <a:t> ischemia on a stress test.</a:t>
            </a:r>
          </a:p>
          <a:p>
            <a:pPr marL="342900" indent="-342900">
              <a:lnSpc>
                <a:spcPct val="150000"/>
              </a:lnSpc>
              <a:buFont typeface="Arial"/>
              <a:buChar char="•"/>
            </a:pPr>
            <a:r>
              <a:rPr lang="it-IT" sz="2000" dirty="0" smtClean="0">
                <a:solidFill>
                  <a:srgbClr val="FFFF00"/>
                </a:solidFill>
              </a:rPr>
              <a:t>No </a:t>
            </a:r>
            <a:r>
              <a:rPr lang="it-IT" sz="2000" dirty="0" err="1" smtClean="0">
                <a:solidFill>
                  <a:srgbClr val="FFFF00"/>
                </a:solidFill>
              </a:rPr>
              <a:t>contraindications</a:t>
            </a:r>
            <a:r>
              <a:rPr lang="it-IT" sz="2000" dirty="0" smtClean="0">
                <a:solidFill>
                  <a:srgbClr val="FFFF00"/>
                </a:solidFill>
              </a:rPr>
              <a:t> to a </a:t>
            </a:r>
            <a:r>
              <a:rPr lang="it-IT" sz="2000" dirty="0" err="1" smtClean="0">
                <a:solidFill>
                  <a:srgbClr val="FFFF00"/>
                </a:solidFill>
              </a:rPr>
              <a:t>revascularization</a:t>
            </a:r>
            <a:r>
              <a:rPr lang="it-IT" sz="2000" dirty="0" smtClean="0">
                <a:solidFill>
                  <a:srgbClr val="FFFF00"/>
                </a:solidFill>
              </a:rPr>
              <a:t> procedure (PCI or CABG).</a:t>
            </a:r>
          </a:p>
          <a:p>
            <a:pPr marL="342900" indent="-342900">
              <a:lnSpc>
                <a:spcPct val="150000"/>
              </a:lnSpc>
              <a:buFont typeface="Arial"/>
              <a:buChar char="•"/>
            </a:pPr>
            <a:r>
              <a:rPr lang="it-IT" sz="2000" dirty="0" err="1" smtClean="0">
                <a:solidFill>
                  <a:srgbClr val="FFFF00"/>
                </a:solidFill>
              </a:rPr>
              <a:t>Informed</a:t>
            </a:r>
            <a:r>
              <a:rPr lang="it-IT" sz="2000" dirty="0" smtClean="0">
                <a:solidFill>
                  <a:srgbClr val="FFFF00"/>
                </a:solidFill>
              </a:rPr>
              <a:t>, </a:t>
            </a:r>
            <a:r>
              <a:rPr lang="it-IT" sz="2000" dirty="0" err="1" smtClean="0">
                <a:solidFill>
                  <a:srgbClr val="FFFF00"/>
                </a:solidFill>
              </a:rPr>
              <a:t>written</a:t>
            </a:r>
            <a:r>
              <a:rPr lang="it-IT" sz="2000" dirty="0" smtClean="0">
                <a:solidFill>
                  <a:srgbClr val="FFFF00"/>
                </a:solidFill>
              </a:rPr>
              <a:t> </a:t>
            </a:r>
            <a:r>
              <a:rPr lang="it-IT" sz="2000" dirty="0" err="1" smtClean="0">
                <a:solidFill>
                  <a:srgbClr val="FFFF00"/>
                </a:solidFill>
              </a:rPr>
              <a:t>consent</a:t>
            </a:r>
            <a:r>
              <a:rPr lang="it-IT" sz="2000" dirty="0" smtClean="0">
                <a:solidFill>
                  <a:srgbClr val="FFFF00"/>
                </a:solidFill>
              </a:rPr>
              <a:t> for </a:t>
            </a:r>
            <a:r>
              <a:rPr lang="it-IT" sz="2000" dirty="0" err="1" smtClean="0">
                <a:solidFill>
                  <a:srgbClr val="FFFF00"/>
                </a:solidFill>
              </a:rPr>
              <a:t>entering</a:t>
            </a:r>
            <a:r>
              <a:rPr lang="it-IT" sz="2000" dirty="0" smtClean="0">
                <a:solidFill>
                  <a:srgbClr val="FFFF00"/>
                </a:solidFill>
              </a:rPr>
              <a:t> the </a:t>
            </a:r>
            <a:r>
              <a:rPr lang="it-IT" sz="2000" dirty="0" err="1" smtClean="0">
                <a:solidFill>
                  <a:srgbClr val="FFFF00"/>
                </a:solidFill>
              </a:rPr>
              <a:t>study</a:t>
            </a:r>
            <a:r>
              <a:rPr lang="it-IT" sz="2000" dirty="0" smtClean="0">
                <a:solidFill>
                  <a:srgbClr val="FFFF00"/>
                </a:solidFill>
              </a:rPr>
              <a:t>.</a:t>
            </a:r>
            <a:endParaRPr lang="it-IT" sz="2000" dirty="0">
              <a:solidFill>
                <a:srgbClr val="FFFF00"/>
              </a:solidFill>
            </a:endParaRPr>
          </a:p>
        </p:txBody>
      </p:sp>
      <p:sp>
        <p:nvSpPr>
          <p:cNvPr id="9" name="CasellaDiTesto 8"/>
          <p:cNvSpPr txBox="1"/>
          <p:nvPr/>
        </p:nvSpPr>
        <p:spPr>
          <a:xfrm>
            <a:off x="336899" y="4164325"/>
            <a:ext cx="8457501" cy="1878976"/>
          </a:xfrm>
          <a:prstGeom prst="rect">
            <a:avLst/>
          </a:prstGeom>
          <a:noFill/>
        </p:spPr>
        <p:txBody>
          <a:bodyPr wrap="none" rtlCol="0">
            <a:spAutoFit/>
          </a:bodyPr>
          <a:lstStyle/>
          <a:p>
            <a:pPr>
              <a:lnSpc>
                <a:spcPct val="130000"/>
              </a:lnSpc>
            </a:pPr>
            <a:r>
              <a:rPr lang="it-IT" sz="2000" b="1" dirty="0" err="1" smtClean="0">
                <a:solidFill>
                  <a:srgbClr val="FFFFFF"/>
                </a:solidFill>
              </a:rPr>
              <a:t>Exclusion</a:t>
            </a:r>
            <a:r>
              <a:rPr lang="it-IT" sz="2000" b="1" dirty="0" smtClean="0">
                <a:solidFill>
                  <a:srgbClr val="FFFFFF"/>
                </a:solidFill>
              </a:rPr>
              <a:t> </a:t>
            </a:r>
            <a:r>
              <a:rPr lang="it-IT" sz="2000" b="1" dirty="0" err="1" smtClean="0">
                <a:solidFill>
                  <a:srgbClr val="FFFFFF"/>
                </a:solidFill>
              </a:rPr>
              <a:t>criteria</a:t>
            </a:r>
            <a:r>
              <a:rPr lang="it-IT" sz="2000" b="1" dirty="0" smtClean="0">
                <a:solidFill>
                  <a:srgbClr val="FFFFFF"/>
                </a:solidFill>
              </a:rPr>
              <a:t>:</a:t>
            </a:r>
          </a:p>
          <a:p>
            <a:pPr marL="342900" indent="-342900">
              <a:lnSpc>
                <a:spcPct val="130000"/>
              </a:lnSpc>
              <a:buAutoNum type="arabicParenR"/>
            </a:pPr>
            <a:r>
              <a:rPr lang="it-IT" dirty="0" smtClean="0">
                <a:solidFill>
                  <a:srgbClr val="FFFFFF"/>
                </a:solidFill>
              </a:rPr>
              <a:t>ACS ≤ 3 </a:t>
            </a:r>
            <a:r>
              <a:rPr lang="it-IT" dirty="0" err="1" smtClean="0">
                <a:solidFill>
                  <a:srgbClr val="FFFFFF"/>
                </a:solidFill>
              </a:rPr>
              <a:t>months</a:t>
            </a:r>
            <a:r>
              <a:rPr lang="it-IT" dirty="0" smtClean="0">
                <a:solidFill>
                  <a:srgbClr val="FFFFFF"/>
                </a:solidFill>
              </a:rPr>
              <a:t>. 2) </a:t>
            </a:r>
            <a:r>
              <a:rPr lang="it-IT" dirty="0" err="1" smtClean="0">
                <a:solidFill>
                  <a:srgbClr val="FFFFFF"/>
                </a:solidFill>
              </a:rPr>
              <a:t>Previous</a:t>
            </a:r>
            <a:r>
              <a:rPr lang="it-IT" dirty="0" smtClean="0">
                <a:solidFill>
                  <a:srgbClr val="FFFFFF"/>
                </a:solidFill>
              </a:rPr>
              <a:t> PCI or CABG. 3) </a:t>
            </a:r>
            <a:r>
              <a:rPr lang="it-IT" dirty="0" err="1" smtClean="0">
                <a:solidFill>
                  <a:srgbClr val="FFFFFF"/>
                </a:solidFill>
              </a:rPr>
              <a:t>Contraindications</a:t>
            </a:r>
            <a:r>
              <a:rPr lang="it-IT" dirty="0" smtClean="0">
                <a:solidFill>
                  <a:srgbClr val="FFFFFF"/>
                </a:solidFill>
              </a:rPr>
              <a:t> to DAPT. </a:t>
            </a:r>
            <a:endParaRPr lang="it-IT" dirty="0">
              <a:solidFill>
                <a:srgbClr val="FFFFFF"/>
              </a:solidFill>
            </a:endParaRPr>
          </a:p>
          <a:p>
            <a:pPr>
              <a:lnSpc>
                <a:spcPct val="130000"/>
              </a:lnSpc>
            </a:pPr>
            <a:r>
              <a:rPr lang="it-IT" dirty="0" smtClean="0">
                <a:solidFill>
                  <a:srgbClr val="FFFFFF"/>
                </a:solidFill>
              </a:rPr>
              <a:t>4) </a:t>
            </a:r>
            <a:r>
              <a:rPr lang="it-IT" dirty="0" err="1" smtClean="0">
                <a:solidFill>
                  <a:srgbClr val="FFFFFF"/>
                </a:solidFill>
              </a:rPr>
              <a:t>Heart</a:t>
            </a:r>
            <a:r>
              <a:rPr lang="it-IT" dirty="0" smtClean="0">
                <a:solidFill>
                  <a:srgbClr val="FFFFFF"/>
                </a:solidFill>
              </a:rPr>
              <a:t> </a:t>
            </a:r>
            <a:r>
              <a:rPr lang="it-IT" dirty="0" err="1" smtClean="0">
                <a:solidFill>
                  <a:srgbClr val="FFFFFF"/>
                </a:solidFill>
              </a:rPr>
              <a:t>failure</a:t>
            </a:r>
            <a:r>
              <a:rPr lang="it-IT" dirty="0" smtClean="0">
                <a:solidFill>
                  <a:srgbClr val="FFFFFF"/>
                </a:solidFill>
              </a:rPr>
              <a:t> or LVEF </a:t>
            </a:r>
            <a:r>
              <a:rPr lang="it-IT" sz="1600" dirty="0" smtClean="0">
                <a:solidFill>
                  <a:srgbClr val="FFFFFF"/>
                </a:solidFill>
              </a:rPr>
              <a:t>≤ 35%. 5) </a:t>
            </a:r>
            <a:r>
              <a:rPr lang="it-IT" sz="1600" dirty="0" err="1" smtClean="0">
                <a:solidFill>
                  <a:srgbClr val="FFFFFF"/>
                </a:solidFill>
              </a:rPr>
              <a:t>Dilated</a:t>
            </a:r>
            <a:r>
              <a:rPr lang="it-IT" sz="1600" dirty="0" smtClean="0">
                <a:solidFill>
                  <a:srgbClr val="FFFFFF"/>
                </a:solidFill>
              </a:rPr>
              <a:t> or </a:t>
            </a:r>
            <a:r>
              <a:rPr lang="it-IT" sz="1600" dirty="0" err="1" smtClean="0">
                <a:solidFill>
                  <a:srgbClr val="FFFFFF"/>
                </a:solidFill>
              </a:rPr>
              <a:t>hypertrophic</a:t>
            </a:r>
            <a:r>
              <a:rPr lang="it-IT" sz="1600" dirty="0" smtClean="0">
                <a:solidFill>
                  <a:srgbClr val="FFFFFF"/>
                </a:solidFill>
              </a:rPr>
              <a:t> </a:t>
            </a:r>
            <a:r>
              <a:rPr lang="it-IT" sz="1600" dirty="0" err="1" smtClean="0">
                <a:solidFill>
                  <a:srgbClr val="FFFFFF"/>
                </a:solidFill>
              </a:rPr>
              <a:t>cardiomyopathy</a:t>
            </a:r>
            <a:r>
              <a:rPr lang="it-IT" sz="1600" dirty="0" smtClean="0">
                <a:solidFill>
                  <a:srgbClr val="FFFFFF"/>
                </a:solidFill>
              </a:rPr>
              <a:t>. 6) </a:t>
            </a:r>
            <a:r>
              <a:rPr lang="it-IT" sz="1600" dirty="0" err="1" smtClean="0">
                <a:solidFill>
                  <a:srgbClr val="FFFFFF"/>
                </a:solidFill>
              </a:rPr>
              <a:t>Significant</a:t>
            </a:r>
            <a:endParaRPr lang="it-IT" sz="1600" dirty="0" smtClean="0">
              <a:solidFill>
                <a:srgbClr val="FFFFFF"/>
              </a:solidFill>
            </a:endParaRPr>
          </a:p>
          <a:p>
            <a:pPr>
              <a:lnSpc>
                <a:spcPct val="130000"/>
              </a:lnSpc>
            </a:pPr>
            <a:r>
              <a:rPr lang="it-IT" sz="1600" dirty="0" err="1" smtClean="0">
                <a:solidFill>
                  <a:srgbClr val="FFFFFF"/>
                </a:solidFill>
              </a:rPr>
              <a:t>Valvular</a:t>
            </a:r>
            <a:r>
              <a:rPr lang="it-IT" sz="1600" dirty="0" smtClean="0">
                <a:solidFill>
                  <a:srgbClr val="FFFFFF"/>
                </a:solidFill>
              </a:rPr>
              <a:t> </a:t>
            </a:r>
            <a:r>
              <a:rPr lang="it-IT" sz="1600" dirty="0" err="1" smtClean="0">
                <a:solidFill>
                  <a:srgbClr val="FFFFFF"/>
                </a:solidFill>
              </a:rPr>
              <a:t>heart</a:t>
            </a:r>
            <a:r>
              <a:rPr lang="it-IT" sz="1600" dirty="0" smtClean="0">
                <a:solidFill>
                  <a:srgbClr val="FFFFFF"/>
                </a:solidFill>
              </a:rPr>
              <a:t> </a:t>
            </a:r>
            <a:r>
              <a:rPr lang="it-IT" sz="1600" dirty="0" err="1" smtClean="0">
                <a:solidFill>
                  <a:srgbClr val="FFFFFF"/>
                </a:solidFill>
              </a:rPr>
              <a:t>disease</a:t>
            </a:r>
            <a:r>
              <a:rPr lang="it-IT" sz="1600" dirty="0" smtClean="0">
                <a:solidFill>
                  <a:srgbClr val="FFFFFF"/>
                </a:solidFill>
              </a:rPr>
              <a:t>. 7) </a:t>
            </a:r>
            <a:r>
              <a:rPr lang="it-IT" sz="1600" dirty="0" err="1" smtClean="0">
                <a:solidFill>
                  <a:srgbClr val="FFFFFF"/>
                </a:solidFill>
              </a:rPr>
              <a:t>Uncontrolled</a:t>
            </a:r>
            <a:r>
              <a:rPr lang="it-IT" sz="1600" dirty="0" smtClean="0">
                <a:solidFill>
                  <a:srgbClr val="FFFFFF"/>
                </a:solidFill>
              </a:rPr>
              <a:t> </a:t>
            </a:r>
            <a:r>
              <a:rPr lang="it-IT" sz="1600" dirty="0" err="1" smtClean="0">
                <a:solidFill>
                  <a:srgbClr val="FFFFFF"/>
                </a:solidFill>
              </a:rPr>
              <a:t>hypertension</a:t>
            </a:r>
            <a:r>
              <a:rPr lang="it-IT" sz="1600" dirty="0" smtClean="0">
                <a:solidFill>
                  <a:srgbClr val="FFFFFF"/>
                </a:solidFill>
              </a:rPr>
              <a:t>. 8) Life-</a:t>
            </a:r>
            <a:r>
              <a:rPr lang="it-IT" sz="1600" dirty="0" err="1" smtClean="0">
                <a:solidFill>
                  <a:srgbClr val="FFFFFF"/>
                </a:solidFill>
              </a:rPr>
              <a:t>threatening</a:t>
            </a:r>
            <a:r>
              <a:rPr lang="it-IT" sz="1600" dirty="0" smtClean="0">
                <a:solidFill>
                  <a:srgbClr val="FFFFFF"/>
                </a:solidFill>
              </a:rPr>
              <a:t> </a:t>
            </a:r>
            <a:r>
              <a:rPr lang="it-IT" sz="1600" dirty="0" err="1" smtClean="0">
                <a:solidFill>
                  <a:srgbClr val="FFFFFF"/>
                </a:solidFill>
              </a:rPr>
              <a:t>arrhythmias</a:t>
            </a:r>
            <a:r>
              <a:rPr lang="it-IT" sz="1600" dirty="0" smtClean="0">
                <a:solidFill>
                  <a:srgbClr val="FFFFFF"/>
                </a:solidFill>
              </a:rPr>
              <a:t>.</a:t>
            </a:r>
          </a:p>
          <a:p>
            <a:pPr>
              <a:lnSpc>
                <a:spcPct val="130000"/>
              </a:lnSpc>
            </a:pPr>
            <a:r>
              <a:rPr lang="it-IT" sz="1600" dirty="0" smtClean="0">
                <a:solidFill>
                  <a:srgbClr val="FFFFFF"/>
                </a:solidFill>
              </a:rPr>
              <a:t>9) Age &lt;18 </a:t>
            </a:r>
            <a:r>
              <a:rPr lang="it-IT" sz="1600" dirty="0" err="1" smtClean="0">
                <a:solidFill>
                  <a:srgbClr val="FFFFFF"/>
                </a:solidFill>
              </a:rPr>
              <a:t>years</a:t>
            </a:r>
            <a:r>
              <a:rPr lang="it-IT" sz="1600" dirty="0" smtClean="0">
                <a:solidFill>
                  <a:srgbClr val="FFFFFF"/>
                </a:solidFill>
              </a:rPr>
              <a:t>. 10) </a:t>
            </a:r>
            <a:r>
              <a:rPr lang="it-IT" sz="1600" dirty="0" err="1" smtClean="0">
                <a:solidFill>
                  <a:srgbClr val="FFFFFF"/>
                </a:solidFill>
              </a:rPr>
              <a:t>Pregnancy</a:t>
            </a:r>
            <a:r>
              <a:rPr lang="it-IT" sz="1600" dirty="0" smtClean="0">
                <a:solidFill>
                  <a:srgbClr val="FFFFFF"/>
                </a:solidFill>
              </a:rPr>
              <a:t> or </a:t>
            </a:r>
            <a:r>
              <a:rPr lang="it-IT" sz="1600" dirty="0" err="1" smtClean="0">
                <a:solidFill>
                  <a:srgbClr val="FFFFFF"/>
                </a:solidFill>
              </a:rPr>
              <a:t>intention</a:t>
            </a:r>
            <a:r>
              <a:rPr lang="it-IT" sz="1600" dirty="0" smtClean="0">
                <a:solidFill>
                  <a:srgbClr val="FFFFFF"/>
                </a:solidFill>
              </a:rPr>
              <a:t> to </a:t>
            </a:r>
            <a:r>
              <a:rPr lang="it-IT" sz="1600" dirty="0" err="1" smtClean="0">
                <a:solidFill>
                  <a:srgbClr val="FFFFFF"/>
                </a:solidFill>
              </a:rPr>
              <a:t>pregnancy</a:t>
            </a:r>
            <a:r>
              <a:rPr lang="it-IT" sz="1600" dirty="0" smtClean="0">
                <a:solidFill>
                  <a:srgbClr val="FFFFFF"/>
                </a:solidFill>
              </a:rPr>
              <a:t>. 12) Life </a:t>
            </a:r>
            <a:r>
              <a:rPr lang="it-IT" sz="1600" dirty="0" err="1" smtClean="0">
                <a:solidFill>
                  <a:srgbClr val="FFFFFF"/>
                </a:solidFill>
              </a:rPr>
              <a:t>expectancy</a:t>
            </a:r>
            <a:r>
              <a:rPr lang="it-IT" sz="1600" dirty="0" smtClean="0">
                <a:solidFill>
                  <a:srgbClr val="FFFFFF"/>
                </a:solidFill>
              </a:rPr>
              <a:t> &lt; 2 </a:t>
            </a:r>
            <a:r>
              <a:rPr lang="it-IT" sz="1600" dirty="0" err="1" smtClean="0">
                <a:solidFill>
                  <a:srgbClr val="FFFFFF"/>
                </a:solidFill>
              </a:rPr>
              <a:t>years</a:t>
            </a:r>
            <a:r>
              <a:rPr lang="it-IT" sz="1600" dirty="0" smtClean="0">
                <a:solidFill>
                  <a:srgbClr val="FFFFFF"/>
                </a:solidFill>
              </a:rPr>
              <a:t>.</a:t>
            </a:r>
            <a:r>
              <a:rPr lang="it-IT" dirty="0" smtClean="0">
                <a:solidFill>
                  <a:srgbClr val="FFFFFF"/>
                </a:solidFill>
              </a:rPr>
              <a:t> </a:t>
            </a:r>
            <a:endParaRPr lang="it-IT" dirty="0">
              <a:solidFill>
                <a:srgbClr val="FFFFFF"/>
              </a:solidFill>
            </a:endParaRPr>
          </a:p>
        </p:txBody>
      </p:sp>
    </p:spTree>
    <p:extLst>
      <p:ext uri="{BB962C8B-B14F-4D97-AF65-F5344CB8AC3E}">
        <p14:creationId xmlns:p14="http://schemas.microsoft.com/office/powerpoint/2010/main" val="394486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p:nvPr/>
        </p:nvPicPr>
        <p:blipFill>
          <a:blip r:embed="rId3"/>
          <a:stretch/>
        </p:blipFill>
        <p:spPr>
          <a:xfrm>
            <a:off x="142875" y="281840"/>
            <a:ext cx="5319988" cy="1426159"/>
          </a:xfrm>
          <a:prstGeom prst="rect">
            <a:avLst/>
          </a:prstGeom>
          <a:ln w="0">
            <a:noFill/>
          </a:ln>
        </p:spPr>
      </p:pic>
      <p:sp>
        <p:nvSpPr>
          <p:cNvPr id="5" name="CustomShape 1"/>
          <p:cNvSpPr/>
          <p:nvPr/>
        </p:nvSpPr>
        <p:spPr>
          <a:xfrm>
            <a:off x="2926800" y="6546240"/>
            <a:ext cx="3277800" cy="2728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200" b="0" strike="noStrike" spc="-1">
                <a:solidFill>
                  <a:srgbClr val="FFFFFF"/>
                </a:solidFill>
                <a:latin typeface="Arial"/>
              </a:rPr>
              <a:t>Salim Yusuf et al. Lancet 1994; 344: 563-570.</a:t>
            </a:r>
            <a:endParaRPr lang="it-IT" sz="1200" b="0" strike="noStrike" spc="-1">
              <a:latin typeface="Arial"/>
            </a:endParaRPr>
          </a:p>
        </p:txBody>
      </p:sp>
      <p:sp>
        <p:nvSpPr>
          <p:cNvPr id="6" name="CustomShape 2"/>
          <p:cNvSpPr/>
          <p:nvPr/>
        </p:nvSpPr>
        <p:spPr>
          <a:xfrm>
            <a:off x="5565454" y="508553"/>
            <a:ext cx="3451680" cy="1033560"/>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FFFF00"/>
              </a:buClr>
              <a:buFont typeface="Arial"/>
              <a:buChar char="•"/>
              <a:tabLst>
                <a:tab pos="1073160" algn="l"/>
                <a:tab pos="1974960" algn="l"/>
              </a:tabLst>
            </a:pPr>
            <a:r>
              <a:rPr lang="it-IT" sz="1600" b="0" strike="noStrike" spc="-1" dirty="0">
                <a:solidFill>
                  <a:srgbClr val="FFFF00"/>
                </a:solidFill>
                <a:latin typeface="Arial"/>
              </a:rPr>
              <a:t>CASS	</a:t>
            </a:r>
            <a:r>
              <a:rPr lang="it-IT" sz="1400" b="0" strike="noStrike" spc="-1" dirty="0">
                <a:solidFill>
                  <a:srgbClr val="FFFFFF"/>
                </a:solidFill>
                <a:latin typeface="Arial"/>
              </a:rPr>
              <a:t>1972-74	686 </a:t>
            </a:r>
            <a:r>
              <a:rPr lang="it-IT" sz="1400" b="0" strike="noStrike" spc="-1" dirty="0" err="1">
                <a:solidFill>
                  <a:srgbClr val="FFFFFF"/>
                </a:solidFill>
                <a:latin typeface="Arial"/>
              </a:rPr>
              <a:t>pts</a:t>
            </a:r>
            <a:endParaRPr lang="it-IT" sz="1400" b="0" strike="noStrike" spc="-1" dirty="0">
              <a:latin typeface="Arial"/>
            </a:endParaRPr>
          </a:p>
          <a:p>
            <a:pPr marL="285840" indent="-285480">
              <a:lnSpc>
                <a:spcPct val="100000"/>
              </a:lnSpc>
              <a:buClr>
                <a:srgbClr val="FFFF00"/>
              </a:buClr>
              <a:buFont typeface="Arial"/>
              <a:buChar char="•"/>
              <a:tabLst>
                <a:tab pos="1073160" algn="l"/>
                <a:tab pos="1974960" algn="l"/>
              </a:tabLst>
            </a:pPr>
            <a:r>
              <a:rPr lang="it-IT" sz="1600" b="0" strike="noStrike" spc="-1" dirty="0">
                <a:solidFill>
                  <a:srgbClr val="FFFF00"/>
                </a:solidFill>
                <a:latin typeface="Arial"/>
              </a:rPr>
              <a:t>VACS	</a:t>
            </a:r>
            <a:r>
              <a:rPr lang="it-IT" sz="1400" b="0" strike="noStrike" spc="-1" dirty="0">
                <a:solidFill>
                  <a:srgbClr val="FFFFFF"/>
                </a:solidFill>
                <a:latin typeface="Arial"/>
              </a:rPr>
              <a:t>1974-79	780 </a:t>
            </a:r>
            <a:r>
              <a:rPr lang="it-IT" sz="1400" b="0" strike="noStrike" spc="-1" dirty="0" err="1">
                <a:solidFill>
                  <a:srgbClr val="FFFFFF"/>
                </a:solidFill>
                <a:latin typeface="Arial"/>
              </a:rPr>
              <a:t>pts</a:t>
            </a:r>
            <a:endParaRPr lang="it-IT" sz="1400" b="0" strike="noStrike" spc="-1" dirty="0">
              <a:latin typeface="Arial"/>
            </a:endParaRPr>
          </a:p>
          <a:p>
            <a:pPr marL="285840" indent="-285480">
              <a:lnSpc>
                <a:spcPct val="100000"/>
              </a:lnSpc>
              <a:buClr>
                <a:srgbClr val="FFFF00"/>
              </a:buClr>
              <a:buFont typeface="Arial"/>
              <a:buChar char="•"/>
              <a:tabLst>
                <a:tab pos="1073160" algn="l"/>
                <a:tab pos="1974960" algn="l"/>
              </a:tabLst>
            </a:pPr>
            <a:r>
              <a:rPr lang="it-IT" sz="1600" b="0" strike="noStrike" spc="-1" dirty="0">
                <a:solidFill>
                  <a:srgbClr val="FFFF00"/>
                </a:solidFill>
                <a:latin typeface="Arial"/>
              </a:rPr>
              <a:t>ECSS</a:t>
            </a:r>
            <a:r>
              <a:rPr lang="it-IT" sz="1400" b="0" strike="noStrike" spc="-1" dirty="0">
                <a:solidFill>
                  <a:srgbClr val="FFFF00"/>
                </a:solidFill>
                <a:latin typeface="Arial"/>
              </a:rPr>
              <a:t>	</a:t>
            </a:r>
            <a:r>
              <a:rPr lang="it-IT" sz="1400" b="0" strike="noStrike" spc="-1" dirty="0">
                <a:solidFill>
                  <a:srgbClr val="FFFFFF"/>
                </a:solidFill>
                <a:latin typeface="Arial"/>
              </a:rPr>
              <a:t>1973-76	768 </a:t>
            </a:r>
            <a:r>
              <a:rPr lang="it-IT" sz="1400" b="0" strike="noStrike" spc="-1" dirty="0" err="1">
                <a:solidFill>
                  <a:srgbClr val="FFFFFF"/>
                </a:solidFill>
                <a:latin typeface="Arial"/>
              </a:rPr>
              <a:t>pts</a:t>
            </a:r>
            <a:endParaRPr lang="it-IT" sz="1400" b="0" strike="noStrike" spc="-1" dirty="0">
              <a:latin typeface="Arial"/>
            </a:endParaRPr>
          </a:p>
          <a:p>
            <a:pPr marL="285840" indent="-285480">
              <a:lnSpc>
                <a:spcPct val="100000"/>
              </a:lnSpc>
              <a:buClr>
                <a:srgbClr val="FFFF00"/>
              </a:buClr>
              <a:buFont typeface="Arial"/>
              <a:buChar char="•"/>
              <a:tabLst>
                <a:tab pos="1073160" algn="l"/>
                <a:tab pos="1974960" algn="l"/>
              </a:tabLst>
            </a:pPr>
            <a:r>
              <a:rPr lang="it-IT" sz="1400" b="0" strike="noStrike" spc="-1" dirty="0">
                <a:solidFill>
                  <a:srgbClr val="FFFF00"/>
                </a:solidFill>
                <a:latin typeface="Arial"/>
              </a:rPr>
              <a:t>4 </a:t>
            </a:r>
            <a:r>
              <a:rPr lang="it-IT" sz="1400" b="0" strike="noStrike" spc="-1" dirty="0" err="1">
                <a:solidFill>
                  <a:srgbClr val="FFFF00"/>
                </a:solidFill>
                <a:latin typeface="Arial"/>
              </a:rPr>
              <a:t>smaller</a:t>
            </a:r>
            <a:r>
              <a:rPr lang="it-IT" sz="1400" b="0" strike="noStrike" spc="-1" dirty="0">
                <a:solidFill>
                  <a:srgbClr val="FFFF00"/>
                </a:solidFill>
                <a:latin typeface="Arial"/>
              </a:rPr>
              <a:t> </a:t>
            </a:r>
            <a:r>
              <a:rPr lang="it-IT" sz="1400" b="0" strike="noStrike" spc="-1" dirty="0" err="1">
                <a:solidFill>
                  <a:srgbClr val="FFFF00"/>
                </a:solidFill>
                <a:latin typeface="Arial"/>
              </a:rPr>
              <a:t>studies</a:t>
            </a:r>
            <a:endParaRPr lang="it-IT" sz="1400" b="0" strike="noStrike" spc="-1" dirty="0">
              <a:latin typeface="Arial"/>
            </a:endParaRPr>
          </a:p>
        </p:txBody>
      </p:sp>
      <p:pic>
        <p:nvPicPr>
          <p:cNvPr id="7" name="Immagine 6" descr="Senza titolo.jpg"/>
          <p:cNvPicPr/>
          <p:nvPr/>
        </p:nvPicPr>
        <p:blipFill>
          <a:blip r:embed="rId4"/>
          <a:stretch/>
        </p:blipFill>
        <p:spPr>
          <a:xfrm>
            <a:off x="2495511" y="2052509"/>
            <a:ext cx="4127577" cy="4302254"/>
          </a:xfrm>
          <a:prstGeom prst="rect">
            <a:avLst/>
          </a:prstGeom>
          <a:ln w="0">
            <a:noFill/>
          </a:ln>
        </p:spPr>
      </p:pic>
      <p:sp>
        <p:nvSpPr>
          <p:cNvPr id="8" name="CustomShape 3"/>
          <p:cNvSpPr/>
          <p:nvPr/>
        </p:nvSpPr>
        <p:spPr>
          <a:xfrm>
            <a:off x="4111952" y="2383697"/>
            <a:ext cx="344160" cy="257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100" b="1" strike="noStrike" spc="-1" dirty="0">
                <a:solidFill>
                  <a:srgbClr val="000000"/>
                </a:solidFill>
                <a:latin typeface="Arial"/>
              </a:rPr>
              <a:t>ns</a:t>
            </a:r>
            <a:endParaRPr lang="it-IT" sz="1100" b="0" strike="noStrike" spc="-1" dirty="0">
              <a:latin typeface="Arial"/>
            </a:endParaRPr>
          </a:p>
        </p:txBody>
      </p:sp>
      <p:sp>
        <p:nvSpPr>
          <p:cNvPr id="9" name="CustomShape 4"/>
          <p:cNvSpPr/>
          <p:nvPr/>
        </p:nvSpPr>
        <p:spPr>
          <a:xfrm>
            <a:off x="4342140" y="4608298"/>
            <a:ext cx="344160" cy="257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100" b="1" strike="noStrike" spc="-1" dirty="0">
                <a:solidFill>
                  <a:srgbClr val="000000"/>
                </a:solidFill>
                <a:latin typeface="Arial"/>
              </a:rPr>
              <a:t>ns</a:t>
            </a:r>
            <a:endParaRPr lang="it-IT" sz="1100" b="0" strike="noStrike" spc="-1" dirty="0">
              <a:latin typeface="Arial"/>
            </a:endParaRPr>
          </a:p>
        </p:txBody>
      </p:sp>
      <p:sp>
        <p:nvSpPr>
          <p:cNvPr id="10" name="CustomShape 5"/>
          <p:cNvSpPr/>
          <p:nvPr/>
        </p:nvSpPr>
        <p:spPr>
          <a:xfrm>
            <a:off x="5971101" y="4100542"/>
            <a:ext cx="344160" cy="257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100" b="1" strike="noStrike" spc="-1" dirty="0">
                <a:solidFill>
                  <a:srgbClr val="000000"/>
                </a:solidFill>
                <a:latin typeface="Arial"/>
              </a:rPr>
              <a:t>ns</a:t>
            </a:r>
            <a:endParaRPr lang="it-IT" sz="1100" b="0" strike="noStrike" spc="-1" dirty="0">
              <a:latin typeface="Arial"/>
            </a:endParaRPr>
          </a:p>
        </p:txBody>
      </p:sp>
      <p:sp>
        <p:nvSpPr>
          <p:cNvPr id="11" name="CustomShape 6"/>
          <p:cNvSpPr/>
          <p:nvPr/>
        </p:nvSpPr>
        <p:spPr>
          <a:xfrm>
            <a:off x="5821888" y="2482729"/>
            <a:ext cx="621360" cy="257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100" b="1" strike="noStrike" spc="-1" dirty="0" err="1">
                <a:solidFill>
                  <a:srgbClr val="000000"/>
                </a:solidFill>
                <a:latin typeface="Arial"/>
              </a:rPr>
              <a:t>p</a:t>
            </a:r>
            <a:r>
              <a:rPr lang="it-IT" sz="1100" b="1" strike="noStrike" spc="-1" dirty="0">
                <a:solidFill>
                  <a:srgbClr val="000000"/>
                </a:solidFill>
                <a:latin typeface="Arial"/>
              </a:rPr>
              <a:t>=.001</a:t>
            </a:r>
            <a:endParaRPr lang="it-IT" sz="1100" b="0" strike="noStrike" spc="-1" dirty="0">
              <a:latin typeface="Arial"/>
            </a:endParaRPr>
          </a:p>
        </p:txBody>
      </p:sp>
      <p:pic>
        <p:nvPicPr>
          <p:cNvPr id="14" name="Picture 1031" descr="logoArca"/>
          <p:cNvPicPr/>
          <p:nvPr/>
        </p:nvPicPr>
        <p:blipFill>
          <a:blip r:embed="rId5"/>
          <a:stretch/>
        </p:blipFill>
        <p:spPr>
          <a:xfrm>
            <a:off x="7926077" y="5999895"/>
            <a:ext cx="1062043" cy="789345"/>
          </a:xfrm>
          <a:prstGeom prst="rect">
            <a:avLst/>
          </a:prstGeom>
          <a:ln w="0">
            <a:noFill/>
          </a:ln>
        </p:spPr>
      </p:pic>
      <p:sp>
        <p:nvSpPr>
          <p:cNvPr id="2" name="Ovale 1"/>
          <p:cNvSpPr/>
          <p:nvPr/>
        </p:nvSpPr>
        <p:spPr>
          <a:xfrm>
            <a:off x="5833640" y="2466827"/>
            <a:ext cx="582041" cy="30428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 name="Immagine 15"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318" y="5884783"/>
            <a:ext cx="1138553" cy="855923"/>
          </a:xfrm>
          <a:prstGeom prst="rect">
            <a:avLst/>
          </a:prstGeom>
        </p:spPr>
      </p:pic>
    </p:spTree>
    <p:extLst>
      <p:ext uri="{BB962C8B-B14F-4D97-AF65-F5344CB8AC3E}">
        <p14:creationId xmlns:p14="http://schemas.microsoft.com/office/powerpoint/2010/main" val="29974376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268941" y="1465638"/>
            <a:ext cx="6593418" cy="4591554"/>
            <a:chOff x="1297516" y="1772202"/>
            <a:chExt cx="6593418" cy="4591554"/>
          </a:xfrm>
        </p:grpSpPr>
        <p:cxnSp>
          <p:nvCxnSpPr>
            <p:cNvPr id="4" name="Connettore 1 3"/>
            <p:cNvCxnSpPr/>
            <p:nvPr/>
          </p:nvCxnSpPr>
          <p:spPr>
            <a:xfrm>
              <a:off x="1959484" y="3234057"/>
              <a:ext cx="1726585"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a:off x="3686069" y="2302523"/>
              <a:ext cx="0" cy="179546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CasellaDiTesto 5"/>
            <p:cNvSpPr txBox="1"/>
            <p:nvPr/>
          </p:nvSpPr>
          <p:spPr>
            <a:xfrm>
              <a:off x="1297516" y="5423091"/>
              <a:ext cx="1326004" cy="923330"/>
            </a:xfrm>
            <a:prstGeom prst="rect">
              <a:avLst/>
            </a:prstGeom>
            <a:noFill/>
            <a:ln>
              <a:solidFill>
                <a:srgbClr val="FFFFFF"/>
              </a:solidFill>
            </a:ln>
          </p:spPr>
          <p:txBody>
            <a:bodyPr wrap="none" rtlCol="0">
              <a:spAutoFit/>
            </a:bodyPr>
            <a:lstStyle/>
            <a:p>
              <a:pPr marL="171450" indent="-171450">
                <a:buFont typeface="Arial"/>
                <a:buChar char="•"/>
              </a:pPr>
              <a:r>
                <a:rPr lang="it-IT" sz="900" dirty="0" smtClean="0">
                  <a:solidFill>
                    <a:schemeClr val="bg1"/>
                  </a:solidFill>
                  <a:latin typeface="Arial"/>
                  <a:cs typeface="Arial"/>
                </a:rPr>
                <a:t>Inclusion/exclusion</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Informed consent</a:t>
              </a:r>
            </a:p>
            <a:p>
              <a:pPr marL="171450" indent="-171450">
                <a:buFont typeface="Arial"/>
                <a:buChar char="•"/>
              </a:pPr>
              <a:r>
                <a:rPr lang="it-IT" sz="900" dirty="0" smtClean="0">
                  <a:solidFill>
                    <a:schemeClr val="bg1"/>
                  </a:solidFill>
                  <a:latin typeface="Arial"/>
                  <a:cs typeface="Arial"/>
                </a:rPr>
                <a:t>Enrollment</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CCS</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SAQ-7</a:t>
              </a:r>
            </a:p>
            <a:p>
              <a:pPr marL="171450" indent="-171450">
                <a:buFont typeface="Arial"/>
                <a:buChar char="•"/>
              </a:pPr>
              <a:r>
                <a:rPr lang="it-IT" sz="900" dirty="0" smtClean="0">
                  <a:solidFill>
                    <a:schemeClr val="bg1"/>
                  </a:solidFill>
                  <a:latin typeface="Arial"/>
                  <a:cs typeface="Arial"/>
                </a:rPr>
                <a:t>OMT</a:t>
              </a:r>
              <a:endParaRPr lang="it-IT" sz="900" dirty="0">
                <a:solidFill>
                  <a:schemeClr val="bg1"/>
                </a:solidFill>
                <a:latin typeface="Arial"/>
                <a:cs typeface="Arial"/>
              </a:endParaRPr>
            </a:p>
          </p:txBody>
        </p:sp>
        <p:sp>
          <p:nvSpPr>
            <p:cNvPr id="7" name="CasellaDiTesto 6"/>
            <p:cNvSpPr txBox="1"/>
            <p:nvPr/>
          </p:nvSpPr>
          <p:spPr>
            <a:xfrm>
              <a:off x="1526895" y="4762405"/>
              <a:ext cx="854421" cy="400110"/>
            </a:xfrm>
            <a:prstGeom prst="rect">
              <a:avLst/>
            </a:prstGeom>
            <a:noFill/>
            <a:ln>
              <a:solidFill>
                <a:srgbClr val="FFFFFF"/>
              </a:solidFill>
            </a:ln>
          </p:spPr>
          <p:txBody>
            <a:bodyPr wrap="none" rtlCol="0">
              <a:spAutoFit/>
            </a:bodyPr>
            <a:lstStyle/>
            <a:p>
              <a:pPr algn="ctr"/>
              <a:r>
                <a:rPr lang="it-IT" sz="1000" b="1" dirty="0" smtClean="0">
                  <a:solidFill>
                    <a:schemeClr val="bg1"/>
                  </a:solidFill>
                  <a:latin typeface="Arial"/>
                  <a:cs typeface="Arial"/>
                </a:rPr>
                <a:t>VISIT 1</a:t>
              </a:r>
            </a:p>
            <a:p>
              <a:pPr algn="ctr"/>
              <a:r>
                <a:rPr lang="it-IT" sz="1000" b="1" dirty="0" smtClean="0">
                  <a:solidFill>
                    <a:schemeClr val="bg1"/>
                  </a:solidFill>
                  <a:latin typeface="Arial"/>
                  <a:cs typeface="Arial"/>
                </a:rPr>
                <a:t>Enrollment</a:t>
              </a:r>
            </a:p>
          </p:txBody>
        </p:sp>
        <p:sp>
          <p:nvSpPr>
            <p:cNvPr id="8" name="CasellaDiTesto 7"/>
            <p:cNvSpPr txBox="1"/>
            <p:nvPr/>
          </p:nvSpPr>
          <p:spPr>
            <a:xfrm>
              <a:off x="3339046" y="4761852"/>
              <a:ext cx="694045" cy="430887"/>
            </a:xfrm>
            <a:prstGeom prst="rect">
              <a:avLst/>
            </a:prstGeom>
            <a:noFill/>
            <a:ln>
              <a:solidFill>
                <a:srgbClr val="FFFFFF"/>
              </a:solidFill>
            </a:ln>
          </p:spPr>
          <p:txBody>
            <a:bodyPr wrap="none" rtlCol="0">
              <a:spAutoFit/>
            </a:bodyPr>
            <a:lstStyle/>
            <a:p>
              <a:pPr algn="ctr"/>
              <a:r>
                <a:rPr lang="it-IT" sz="1100" b="1" dirty="0" smtClean="0">
                  <a:solidFill>
                    <a:schemeClr val="bg1"/>
                  </a:solidFill>
                  <a:latin typeface="Arial"/>
                  <a:cs typeface="Arial"/>
                </a:rPr>
                <a:t>VISIT 2</a:t>
              </a:r>
            </a:p>
            <a:p>
              <a:pPr algn="ctr"/>
              <a:r>
                <a:rPr lang="it-IT" sz="1100" b="1" dirty="0" smtClean="0">
                  <a:solidFill>
                    <a:schemeClr val="bg1"/>
                  </a:solidFill>
                  <a:latin typeface="Arial"/>
                  <a:cs typeface="Arial"/>
                </a:rPr>
                <a:t>1 </a:t>
              </a:r>
              <a:r>
                <a:rPr lang="it-IT" sz="1000" b="1" dirty="0" smtClean="0">
                  <a:solidFill>
                    <a:schemeClr val="bg1"/>
                  </a:solidFill>
                  <a:latin typeface="Arial"/>
                  <a:cs typeface="Arial"/>
                </a:rPr>
                <a:t>month</a:t>
              </a:r>
            </a:p>
          </p:txBody>
        </p:sp>
        <p:sp>
          <p:nvSpPr>
            <p:cNvPr id="9" name="CasellaDiTesto 8"/>
            <p:cNvSpPr txBox="1"/>
            <p:nvPr/>
          </p:nvSpPr>
          <p:spPr>
            <a:xfrm>
              <a:off x="2991007" y="5430397"/>
              <a:ext cx="1390124" cy="923330"/>
            </a:xfrm>
            <a:prstGeom prst="rect">
              <a:avLst/>
            </a:prstGeom>
            <a:noFill/>
            <a:ln>
              <a:solidFill>
                <a:srgbClr val="FFFFFF"/>
              </a:solidFill>
            </a:ln>
          </p:spPr>
          <p:txBody>
            <a:bodyPr wrap="none" rtlCol="0">
              <a:spAutoFit/>
            </a:bodyPr>
            <a:lstStyle/>
            <a:p>
              <a:pPr marL="171450" indent="-171450">
                <a:buFont typeface="Arial"/>
                <a:buChar char="•"/>
              </a:pPr>
              <a:r>
                <a:rPr lang="it-IT" sz="900" dirty="0" smtClean="0">
                  <a:solidFill>
                    <a:schemeClr val="bg1"/>
                  </a:solidFill>
                  <a:latin typeface="Arial"/>
                  <a:cs typeface="Arial"/>
                </a:rPr>
                <a:t>Therapy adherence</a:t>
              </a:r>
            </a:p>
            <a:p>
              <a:pPr marL="171450" indent="-171450">
                <a:buFont typeface="Arial"/>
                <a:buChar char="•"/>
              </a:pPr>
              <a:r>
                <a:rPr lang="it-IT" sz="900" dirty="0" smtClean="0">
                  <a:solidFill>
                    <a:schemeClr val="bg1"/>
                  </a:solidFill>
                  <a:latin typeface="Arial"/>
                  <a:cs typeface="Arial"/>
                </a:rPr>
                <a:t>Angina self-assess.</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CCS</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SAQ-7</a:t>
              </a:r>
            </a:p>
            <a:p>
              <a:pPr marL="171450" indent="-171450">
                <a:buFont typeface="Arial"/>
                <a:buChar char="•"/>
              </a:pPr>
              <a:r>
                <a:rPr lang="it-IT" sz="900" dirty="0" smtClean="0">
                  <a:solidFill>
                    <a:schemeClr val="bg1"/>
                  </a:solidFill>
                  <a:latin typeface="Arial"/>
                  <a:cs typeface="Arial"/>
                </a:rPr>
                <a:t>INV/MED</a:t>
              </a:r>
            </a:p>
            <a:p>
              <a:pPr marL="171450" indent="-171450">
                <a:buFont typeface="Arial"/>
                <a:buChar char="•"/>
              </a:pPr>
              <a:r>
                <a:rPr lang="it-IT" sz="900" dirty="0" smtClean="0">
                  <a:solidFill>
                    <a:schemeClr val="bg1"/>
                  </a:solidFill>
                  <a:latin typeface="Arial"/>
                  <a:cs typeface="Arial"/>
                </a:rPr>
                <a:t>MACEs</a:t>
              </a:r>
            </a:p>
          </p:txBody>
        </p:sp>
        <p:cxnSp>
          <p:nvCxnSpPr>
            <p:cNvPr id="10" name="Connettore 1 9"/>
            <p:cNvCxnSpPr/>
            <p:nvPr/>
          </p:nvCxnSpPr>
          <p:spPr>
            <a:xfrm>
              <a:off x="3686069" y="4097985"/>
              <a:ext cx="3530656" cy="0"/>
            </a:xfrm>
            <a:prstGeom prst="line">
              <a:avLst/>
            </a:prstGeom>
            <a:ln w="3810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3686069" y="3766915"/>
              <a:ext cx="2450836" cy="276999"/>
            </a:xfrm>
            <a:prstGeom prst="rect">
              <a:avLst/>
            </a:prstGeom>
            <a:noFill/>
          </p:spPr>
          <p:txBody>
            <a:bodyPr wrap="none" rtlCol="0">
              <a:spAutoFit/>
            </a:bodyPr>
            <a:lstStyle/>
            <a:p>
              <a:r>
                <a:rPr lang="it-IT" sz="1200" b="1" dirty="0" smtClean="0">
                  <a:solidFill>
                    <a:srgbClr val="FFFF00"/>
                  </a:solidFill>
                  <a:latin typeface="Arial"/>
                  <a:cs typeface="Arial"/>
                </a:rPr>
                <a:t>Optimal </a:t>
              </a:r>
              <a:r>
                <a:rPr lang="it-IT" sz="1200" b="1" dirty="0" err="1" smtClean="0">
                  <a:solidFill>
                    <a:srgbClr val="FFFF00"/>
                  </a:solidFill>
                  <a:latin typeface="Arial"/>
                  <a:cs typeface="Arial"/>
                </a:rPr>
                <a:t>Medical</a:t>
              </a:r>
              <a:r>
                <a:rPr lang="it-IT" sz="1200" b="1" dirty="0" smtClean="0">
                  <a:solidFill>
                    <a:srgbClr val="FFFF00"/>
                  </a:solidFill>
                  <a:latin typeface="Arial"/>
                  <a:cs typeface="Arial"/>
                </a:rPr>
                <a:t> </a:t>
              </a:r>
              <a:r>
                <a:rPr lang="it-IT" sz="1200" b="1" dirty="0" err="1" smtClean="0">
                  <a:solidFill>
                    <a:srgbClr val="FFFF00"/>
                  </a:solidFill>
                  <a:latin typeface="Arial"/>
                  <a:cs typeface="Arial"/>
                </a:rPr>
                <a:t>Therapy</a:t>
              </a:r>
              <a:r>
                <a:rPr lang="it-IT" sz="1200" b="1" dirty="0" smtClean="0">
                  <a:solidFill>
                    <a:srgbClr val="FFFF00"/>
                  </a:solidFill>
                  <a:latin typeface="Arial"/>
                  <a:cs typeface="Arial"/>
                </a:rPr>
                <a:t> alone</a:t>
              </a:r>
              <a:endParaRPr lang="it-IT" sz="1200" b="1" dirty="0">
                <a:solidFill>
                  <a:srgbClr val="FFFF00"/>
                </a:solidFill>
                <a:latin typeface="Arial"/>
                <a:cs typeface="Arial"/>
              </a:endParaRPr>
            </a:p>
          </p:txBody>
        </p:sp>
        <p:sp>
          <p:nvSpPr>
            <p:cNvPr id="12" name="CasellaDiTesto 11"/>
            <p:cNvSpPr txBox="1"/>
            <p:nvPr/>
          </p:nvSpPr>
          <p:spPr>
            <a:xfrm>
              <a:off x="3686069" y="2325356"/>
              <a:ext cx="1146443" cy="646331"/>
            </a:xfrm>
            <a:prstGeom prst="rect">
              <a:avLst/>
            </a:prstGeom>
            <a:noFill/>
          </p:spPr>
          <p:txBody>
            <a:bodyPr wrap="none" rtlCol="0">
              <a:spAutoFit/>
            </a:bodyPr>
            <a:lstStyle/>
            <a:p>
              <a:r>
                <a:rPr lang="it-IT" sz="1200" b="1" dirty="0" smtClean="0">
                  <a:solidFill>
                    <a:srgbClr val="FFFF00"/>
                  </a:solidFill>
                  <a:latin typeface="Arial"/>
                  <a:cs typeface="Arial"/>
                </a:rPr>
                <a:t>Invasive</a:t>
              </a:r>
            </a:p>
            <a:p>
              <a:r>
                <a:rPr lang="it-IT" sz="1200" b="1" dirty="0" smtClean="0">
                  <a:solidFill>
                    <a:srgbClr val="FFFF00"/>
                  </a:solidFill>
                  <a:latin typeface="Arial"/>
                  <a:cs typeface="Arial"/>
                </a:rPr>
                <a:t>Coronary </a:t>
              </a:r>
            </a:p>
            <a:p>
              <a:r>
                <a:rPr lang="it-IT" sz="1200" b="1" dirty="0">
                  <a:solidFill>
                    <a:srgbClr val="FFFF00"/>
                  </a:solidFill>
                  <a:latin typeface="Arial"/>
                  <a:cs typeface="Arial"/>
                </a:rPr>
                <a:t>A</a:t>
              </a:r>
              <a:r>
                <a:rPr lang="it-IT" sz="1200" b="1" dirty="0" smtClean="0">
                  <a:solidFill>
                    <a:srgbClr val="FFFF00"/>
                  </a:solidFill>
                  <a:latin typeface="Arial"/>
                  <a:cs typeface="Arial"/>
                </a:rPr>
                <a:t>ngiography</a:t>
              </a:r>
              <a:endParaRPr lang="it-IT" sz="1200" b="1" dirty="0">
                <a:solidFill>
                  <a:srgbClr val="FFFF00"/>
                </a:solidFill>
                <a:latin typeface="Arial"/>
                <a:cs typeface="Arial"/>
              </a:endParaRPr>
            </a:p>
          </p:txBody>
        </p:sp>
        <p:cxnSp>
          <p:nvCxnSpPr>
            <p:cNvPr id="13" name="Connettore 1 12"/>
            <p:cNvCxnSpPr/>
            <p:nvPr/>
          </p:nvCxnSpPr>
          <p:spPr>
            <a:xfrm>
              <a:off x="3686069" y="2302523"/>
              <a:ext cx="103249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4996991" y="4774589"/>
              <a:ext cx="754671" cy="400110"/>
            </a:xfrm>
            <a:prstGeom prst="rect">
              <a:avLst/>
            </a:prstGeom>
            <a:noFill/>
            <a:ln>
              <a:solidFill>
                <a:srgbClr val="FFFFFF"/>
              </a:solidFill>
            </a:ln>
          </p:spPr>
          <p:txBody>
            <a:bodyPr wrap="none" rtlCol="0">
              <a:spAutoFit/>
            </a:bodyPr>
            <a:lstStyle/>
            <a:p>
              <a:pPr algn="ctr"/>
              <a:r>
                <a:rPr lang="it-IT" sz="1000" b="1" dirty="0" smtClean="0">
                  <a:solidFill>
                    <a:schemeClr val="bg1"/>
                  </a:solidFill>
                  <a:latin typeface="Arial"/>
                  <a:cs typeface="Arial"/>
                </a:rPr>
                <a:t>VISIT 3</a:t>
              </a:r>
            </a:p>
            <a:p>
              <a:pPr algn="ctr"/>
              <a:r>
                <a:rPr lang="it-IT" sz="1000" b="1" dirty="0">
                  <a:solidFill>
                    <a:schemeClr val="bg1"/>
                  </a:solidFill>
                  <a:latin typeface="Arial"/>
                  <a:cs typeface="Arial"/>
                </a:rPr>
                <a:t>4</a:t>
              </a:r>
              <a:r>
                <a:rPr lang="it-IT" sz="1000" b="1" dirty="0" smtClean="0">
                  <a:solidFill>
                    <a:schemeClr val="bg1"/>
                  </a:solidFill>
                  <a:latin typeface="Arial"/>
                  <a:cs typeface="Arial"/>
                </a:rPr>
                <a:t> months</a:t>
              </a:r>
            </a:p>
          </p:txBody>
        </p:sp>
        <p:cxnSp>
          <p:nvCxnSpPr>
            <p:cNvPr id="15" name="Connettore 1 14"/>
            <p:cNvCxnSpPr/>
            <p:nvPr/>
          </p:nvCxnSpPr>
          <p:spPr>
            <a:xfrm>
              <a:off x="4738081" y="1777060"/>
              <a:ext cx="0" cy="100996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4753537" y="2787021"/>
              <a:ext cx="2463188" cy="0"/>
            </a:xfrm>
            <a:prstGeom prst="line">
              <a:avLst/>
            </a:prstGeom>
            <a:ln w="3810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flipV="1">
              <a:off x="4738081" y="1777060"/>
              <a:ext cx="2478644" cy="4608"/>
            </a:xfrm>
            <a:prstGeom prst="line">
              <a:avLst/>
            </a:prstGeom>
            <a:ln w="3810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8" name="CasellaDiTesto 17"/>
            <p:cNvSpPr txBox="1"/>
            <p:nvPr/>
          </p:nvSpPr>
          <p:spPr>
            <a:xfrm>
              <a:off x="4718559" y="2488150"/>
              <a:ext cx="2442270" cy="276999"/>
            </a:xfrm>
            <a:prstGeom prst="rect">
              <a:avLst/>
            </a:prstGeom>
            <a:noFill/>
          </p:spPr>
          <p:txBody>
            <a:bodyPr wrap="none" rtlCol="0">
              <a:spAutoFit/>
            </a:bodyPr>
            <a:lstStyle/>
            <a:p>
              <a:r>
                <a:rPr lang="it-IT" sz="1200" b="1" dirty="0" smtClean="0">
                  <a:solidFill>
                    <a:srgbClr val="FFFF00"/>
                  </a:solidFill>
                  <a:latin typeface="Arial"/>
                  <a:cs typeface="Arial"/>
                </a:rPr>
                <a:t>Optimal Medical </a:t>
              </a:r>
              <a:r>
                <a:rPr lang="it-IT" sz="1200" b="1" dirty="0">
                  <a:solidFill>
                    <a:srgbClr val="FFFF00"/>
                  </a:solidFill>
                  <a:latin typeface="Arial"/>
                  <a:cs typeface="Arial"/>
                </a:rPr>
                <a:t>T</a:t>
              </a:r>
              <a:r>
                <a:rPr lang="it-IT" sz="1200" b="1" dirty="0" smtClean="0">
                  <a:solidFill>
                    <a:srgbClr val="FFFF00"/>
                  </a:solidFill>
                  <a:latin typeface="Arial"/>
                  <a:cs typeface="Arial"/>
                </a:rPr>
                <a:t>herapy </a:t>
              </a:r>
              <a:r>
                <a:rPr lang="it-IT" sz="1200" dirty="0" smtClean="0">
                  <a:solidFill>
                    <a:srgbClr val="FFFF00"/>
                  </a:solidFill>
                  <a:latin typeface="Arial"/>
                  <a:cs typeface="Arial"/>
                </a:rPr>
                <a:t>(cont)</a:t>
              </a:r>
              <a:endParaRPr lang="it-IT" sz="1200" b="1" dirty="0">
                <a:solidFill>
                  <a:srgbClr val="FFFF00"/>
                </a:solidFill>
                <a:latin typeface="Arial"/>
                <a:cs typeface="Arial"/>
              </a:endParaRPr>
            </a:p>
          </p:txBody>
        </p:sp>
        <p:sp>
          <p:nvSpPr>
            <p:cNvPr id="19" name="CasellaDiTesto 18"/>
            <p:cNvSpPr txBox="1"/>
            <p:nvPr/>
          </p:nvSpPr>
          <p:spPr>
            <a:xfrm>
              <a:off x="4738081" y="1772202"/>
              <a:ext cx="937050" cy="276999"/>
            </a:xfrm>
            <a:prstGeom prst="rect">
              <a:avLst/>
            </a:prstGeom>
            <a:noFill/>
          </p:spPr>
          <p:txBody>
            <a:bodyPr wrap="none" rtlCol="0">
              <a:spAutoFit/>
            </a:bodyPr>
            <a:lstStyle/>
            <a:p>
              <a:r>
                <a:rPr lang="it-IT" sz="1200" b="1" dirty="0" smtClean="0">
                  <a:solidFill>
                    <a:srgbClr val="FFFF00"/>
                  </a:solidFill>
                  <a:latin typeface="Arial"/>
                  <a:cs typeface="Arial"/>
                </a:rPr>
                <a:t>PCI/CABG</a:t>
              </a:r>
              <a:endParaRPr lang="it-IT" sz="1200" b="1" dirty="0">
                <a:solidFill>
                  <a:srgbClr val="FFFF00"/>
                </a:solidFill>
                <a:latin typeface="Arial"/>
                <a:cs typeface="Arial"/>
              </a:endParaRPr>
            </a:p>
          </p:txBody>
        </p:sp>
        <p:sp>
          <p:nvSpPr>
            <p:cNvPr id="20" name="CasellaDiTesto 19"/>
            <p:cNvSpPr txBox="1"/>
            <p:nvPr/>
          </p:nvSpPr>
          <p:spPr>
            <a:xfrm>
              <a:off x="4698501" y="5440426"/>
              <a:ext cx="1351652" cy="923330"/>
            </a:xfrm>
            <a:prstGeom prst="rect">
              <a:avLst/>
            </a:prstGeom>
            <a:noFill/>
            <a:ln>
              <a:solidFill>
                <a:srgbClr val="FFFFFF"/>
              </a:solidFill>
            </a:ln>
          </p:spPr>
          <p:txBody>
            <a:bodyPr wrap="none" rtlCol="0">
              <a:spAutoFit/>
            </a:bodyPr>
            <a:lstStyle/>
            <a:p>
              <a:pPr marL="171450" indent="-171450">
                <a:buFont typeface="Arial"/>
                <a:buChar char="•"/>
              </a:pPr>
              <a:r>
                <a:rPr lang="it-IT" sz="900" dirty="0" smtClean="0">
                  <a:solidFill>
                    <a:schemeClr val="bg1"/>
                  </a:solidFill>
                  <a:latin typeface="Arial"/>
                  <a:cs typeface="Arial"/>
                </a:rPr>
                <a:t>Therapy adherence</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Angina self-assess.</a:t>
              </a:r>
            </a:p>
            <a:p>
              <a:pPr marL="171450" indent="-171450">
                <a:buFont typeface="Arial"/>
                <a:buChar char="•"/>
              </a:pPr>
              <a:r>
                <a:rPr lang="it-IT" sz="900" dirty="0" smtClean="0">
                  <a:solidFill>
                    <a:schemeClr val="bg1"/>
                  </a:solidFill>
                  <a:latin typeface="Arial"/>
                  <a:cs typeface="Arial"/>
                </a:rPr>
                <a:t>CCS</a:t>
              </a:r>
            </a:p>
            <a:p>
              <a:pPr marL="171450" indent="-171450">
                <a:buFont typeface="Arial"/>
                <a:buChar char="•"/>
              </a:pPr>
              <a:r>
                <a:rPr lang="it-IT" sz="900" dirty="0" smtClean="0">
                  <a:solidFill>
                    <a:schemeClr val="bg1"/>
                  </a:solidFill>
                  <a:latin typeface="Arial"/>
                  <a:cs typeface="Arial"/>
                </a:rPr>
                <a:t>SAQ-7</a:t>
              </a:r>
            </a:p>
            <a:p>
              <a:pPr marL="171450" indent="-171450">
                <a:buFont typeface="Arial"/>
                <a:buChar char="•"/>
              </a:pPr>
              <a:r>
                <a:rPr lang="it-IT" sz="900" dirty="0" smtClean="0">
                  <a:solidFill>
                    <a:schemeClr val="bg1"/>
                  </a:solidFill>
                  <a:latin typeface="Arial"/>
                  <a:cs typeface="Arial"/>
                </a:rPr>
                <a:t>INV/MED</a:t>
              </a:r>
            </a:p>
            <a:p>
              <a:pPr marL="171450" indent="-171450">
                <a:buFont typeface="Arial"/>
                <a:buChar char="•"/>
              </a:pPr>
              <a:r>
                <a:rPr lang="it-IT" sz="900" dirty="0" smtClean="0">
                  <a:solidFill>
                    <a:schemeClr val="bg1"/>
                  </a:solidFill>
                  <a:latin typeface="Arial"/>
                  <a:cs typeface="Arial"/>
                </a:rPr>
                <a:t>MACEs</a:t>
              </a:r>
            </a:p>
          </p:txBody>
        </p:sp>
        <p:sp>
          <p:nvSpPr>
            <p:cNvPr id="21" name="CasellaDiTesto 20"/>
            <p:cNvSpPr txBox="1"/>
            <p:nvPr/>
          </p:nvSpPr>
          <p:spPr>
            <a:xfrm>
              <a:off x="6809329" y="4769223"/>
              <a:ext cx="825992" cy="400110"/>
            </a:xfrm>
            <a:prstGeom prst="rect">
              <a:avLst/>
            </a:prstGeom>
            <a:noFill/>
            <a:ln>
              <a:solidFill>
                <a:srgbClr val="FFFFFF"/>
              </a:solidFill>
            </a:ln>
          </p:spPr>
          <p:txBody>
            <a:bodyPr wrap="none" rtlCol="0">
              <a:spAutoFit/>
            </a:bodyPr>
            <a:lstStyle/>
            <a:p>
              <a:pPr algn="ctr"/>
              <a:r>
                <a:rPr lang="it-IT" sz="1000" b="1" dirty="0" smtClean="0">
                  <a:solidFill>
                    <a:schemeClr val="bg1"/>
                  </a:solidFill>
                  <a:latin typeface="Arial"/>
                  <a:cs typeface="Arial"/>
                </a:rPr>
                <a:t>VISIT 4</a:t>
              </a:r>
            </a:p>
            <a:p>
              <a:pPr algn="ctr"/>
              <a:r>
                <a:rPr lang="it-IT" sz="1000" b="1" dirty="0" smtClean="0">
                  <a:solidFill>
                    <a:schemeClr val="bg1"/>
                  </a:solidFill>
                  <a:latin typeface="Arial"/>
                  <a:cs typeface="Arial"/>
                </a:rPr>
                <a:t>12 months</a:t>
              </a:r>
            </a:p>
          </p:txBody>
        </p:sp>
        <p:sp>
          <p:nvSpPr>
            <p:cNvPr id="22" name="CasellaDiTesto 21"/>
            <p:cNvSpPr txBox="1"/>
            <p:nvPr/>
          </p:nvSpPr>
          <p:spPr>
            <a:xfrm>
              <a:off x="6539282" y="5442366"/>
              <a:ext cx="1351652" cy="784830"/>
            </a:xfrm>
            <a:prstGeom prst="rect">
              <a:avLst/>
            </a:prstGeom>
            <a:noFill/>
            <a:ln>
              <a:solidFill>
                <a:srgbClr val="FFFFFF"/>
              </a:solidFill>
            </a:ln>
          </p:spPr>
          <p:txBody>
            <a:bodyPr wrap="none" rtlCol="0">
              <a:spAutoFit/>
            </a:bodyPr>
            <a:lstStyle/>
            <a:p>
              <a:pPr marL="171450" indent="-171450">
                <a:buFont typeface="Arial"/>
                <a:buChar char="•"/>
              </a:pPr>
              <a:r>
                <a:rPr lang="it-IT" sz="900" dirty="0" smtClean="0">
                  <a:solidFill>
                    <a:schemeClr val="bg1"/>
                  </a:solidFill>
                  <a:latin typeface="Arial"/>
                  <a:cs typeface="Arial"/>
                </a:rPr>
                <a:t>Therapy adherence</a:t>
              </a:r>
              <a:endParaRPr lang="it-IT" sz="900" dirty="0">
                <a:solidFill>
                  <a:schemeClr val="bg1"/>
                </a:solidFill>
                <a:latin typeface="Arial"/>
                <a:cs typeface="Arial"/>
              </a:endParaRPr>
            </a:p>
            <a:p>
              <a:pPr marL="171450" indent="-171450">
                <a:buFont typeface="Arial"/>
                <a:buChar char="•"/>
              </a:pPr>
              <a:r>
                <a:rPr lang="it-IT" sz="900" dirty="0" smtClean="0">
                  <a:solidFill>
                    <a:schemeClr val="bg1"/>
                  </a:solidFill>
                  <a:latin typeface="Arial"/>
                  <a:cs typeface="Arial"/>
                </a:rPr>
                <a:t>Angina self-assess.</a:t>
              </a:r>
            </a:p>
            <a:p>
              <a:pPr marL="171450" indent="-171450">
                <a:buFont typeface="Arial"/>
                <a:buChar char="•"/>
              </a:pPr>
              <a:r>
                <a:rPr lang="it-IT" sz="900" dirty="0" smtClean="0">
                  <a:solidFill>
                    <a:schemeClr val="bg1"/>
                  </a:solidFill>
                  <a:latin typeface="Arial"/>
                  <a:cs typeface="Arial"/>
                </a:rPr>
                <a:t>CCS</a:t>
              </a:r>
            </a:p>
            <a:p>
              <a:pPr marL="171450" indent="-171450">
                <a:buFont typeface="Arial"/>
                <a:buChar char="•"/>
              </a:pPr>
              <a:r>
                <a:rPr lang="it-IT" sz="900" dirty="0" smtClean="0">
                  <a:solidFill>
                    <a:schemeClr val="bg1"/>
                  </a:solidFill>
                  <a:latin typeface="Arial"/>
                  <a:cs typeface="Arial"/>
                </a:rPr>
                <a:t>SAQ-7</a:t>
              </a:r>
            </a:p>
            <a:p>
              <a:pPr marL="171450" indent="-171450">
                <a:buFont typeface="Arial"/>
                <a:buChar char="•"/>
              </a:pPr>
              <a:r>
                <a:rPr lang="it-IT" sz="900" dirty="0" smtClean="0">
                  <a:solidFill>
                    <a:schemeClr val="bg1"/>
                  </a:solidFill>
                  <a:latin typeface="Arial"/>
                  <a:cs typeface="Arial"/>
                </a:rPr>
                <a:t>MACEs</a:t>
              </a:r>
            </a:p>
          </p:txBody>
        </p:sp>
        <p:cxnSp>
          <p:nvCxnSpPr>
            <p:cNvPr id="23" name="Connettore 1 22"/>
            <p:cNvCxnSpPr>
              <a:endCxn id="7" idx="0"/>
            </p:cNvCxnSpPr>
            <p:nvPr/>
          </p:nvCxnSpPr>
          <p:spPr>
            <a:xfrm flipH="1">
              <a:off x="1954106" y="3234057"/>
              <a:ext cx="5378" cy="1528348"/>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24" name="Connettore 1 23"/>
            <p:cNvCxnSpPr>
              <a:stCxn id="7" idx="2"/>
              <a:endCxn id="6" idx="0"/>
            </p:cNvCxnSpPr>
            <p:nvPr/>
          </p:nvCxnSpPr>
          <p:spPr>
            <a:xfrm>
              <a:off x="1954106" y="5162515"/>
              <a:ext cx="6412" cy="260576"/>
            </a:xfrm>
            <a:prstGeom prst="line">
              <a:avLst/>
            </a:prstGeom>
            <a:ln w="1270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3686069" y="5200598"/>
              <a:ext cx="0" cy="229799"/>
            </a:xfrm>
            <a:prstGeom prst="line">
              <a:avLst/>
            </a:prstGeom>
            <a:ln w="1270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7216725" y="5200110"/>
              <a:ext cx="0" cy="229799"/>
            </a:xfrm>
            <a:prstGeom prst="line">
              <a:avLst/>
            </a:prstGeom>
            <a:ln w="1270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5387757" y="5217933"/>
              <a:ext cx="0" cy="229799"/>
            </a:xfrm>
            <a:prstGeom prst="line">
              <a:avLst/>
            </a:prstGeom>
            <a:ln w="12700" cmpd="sng">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28" name="Connettore 1 27"/>
            <p:cNvCxnSpPr>
              <a:endCxn id="8" idx="0"/>
            </p:cNvCxnSpPr>
            <p:nvPr/>
          </p:nvCxnSpPr>
          <p:spPr>
            <a:xfrm>
              <a:off x="3686069" y="4097985"/>
              <a:ext cx="0" cy="663867"/>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29" name="Connettore 1 28"/>
            <p:cNvCxnSpPr>
              <a:stCxn id="14" idx="0"/>
            </p:cNvCxnSpPr>
            <p:nvPr/>
          </p:nvCxnSpPr>
          <p:spPr>
            <a:xfrm flipV="1">
              <a:off x="5374327" y="1789537"/>
              <a:ext cx="13430" cy="2985052"/>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flipV="1">
              <a:off x="7201678" y="1793636"/>
              <a:ext cx="13430" cy="2985052"/>
            </a:xfrm>
            <a:prstGeom prst="line">
              <a:avLst/>
            </a:prstGeom>
            <a:ln w="12700" cmpd="sng">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1954106" y="3066199"/>
              <a:ext cx="0" cy="2956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1959484" y="4557833"/>
              <a:ext cx="5257241" cy="0"/>
            </a:xfrm>
            <a:prstGeom prst="line">
              <a:avLst/>
            </a:prstGeom>
            <a:ln w="12700" cmpd="sng">
              <a:solidFill>
                <a:srgbClr val="FF9F09"/>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33" name="CasellaDiTesto 32"/>
            <p:cNvSpPr txBox="1"/>
            <p:nvPr/>
          </p:nvSpPr>
          <p:spPr>
            <a:xfrm>
              <a:off x="3394349" y="4201456"/>
              <a:ext cx="2616795" cy="338554"/>
            </a:xfrm>
            <a:prstGeom prst="rect">
              <a:avLst/>
            </a:prstGeom>
            <a:noFill/>
          </p:spPr>
          <p:txBody>
            <a:bodyPr wrap="none" rtlCol="0">
              <a:spAutoFit/>
            </a:bodyPr>
            <a:lstStyle/>
            <a:p>
              <a:r>
                <a:rPr lang="it-IT" sz="1600" b="1" i="1" dirty="0" smtClean="0">
                  <a:solidFill>
                    <a:srgbClr val="FFA70B"/>
                  </a:solidFill>
                  <a:latin typeface="Arial"/>
                  <a:cs typeface="Arial"/>
                </a:rPr>
                <a:t>Optimal medical therapy </a:t>
              </a:r>
              <a:endParaRPr lang="it-IT" sz="1600" b="1" i="1" dirty="0">
                <a:solidFill>
                  <a:srgbClr val="FFA70B"/>
                </a:solidFill>
                <a:latin typeface="Arial"/>
                <a:cs typeface="Arial"/>
              </a:endParaRPr>
            </a:p>
          </p:txBody>
        </p:sp>
      </p:grpSp>
      <p:pic>
        <p:nvPicPr>
          <p:cNvPr id="37" name="Immagine 36"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8" y="6108467"/>
            <a:ext cx="845661" cy="635737"/>
          </a:xfrm>
          <a:prstGeom prst="rect">
            <a:avLst/>
          </a:prstGeom>
        </p:spPr>
      </p:pic>
      <p:pic>
        <p:nvPicPr>
          <p:cNvPr id="38"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asellaDiTesto 39"/>
          <p:cNvSpPr txBox="1"/>
          <p:nvPr/>
        </p:nvSpPr>
        <p:spPr>
          <a:xfrm>
            <a:off x="1149603" y="273717"/>
            <a:ext cx="6832094" cy="646331"/>
          </a:xfrm>
          <a:prstGeom prst="rect">
            <a:avLst/>
          </a:prstGeom>
          <a:noFill/>
        </p:spPr>
        <p:txBody>
          <a:bodyPr wrap="none" rtlCol="0">
            <a:spAutoFit/>
          </a:bodyPr>
          <a:lstStyle/>
          <a:p>
            <a:r>
              <a:rPr lang="it-IT" sz="3600" b="1" dirty="0" smtClean="0">
                <a:solidFill>
                  <a:srgbClr val="FFFF00"/>
                </a:solidFill>
              </a:rPr>
              <a:t>METHODS</a:t>
            </a:r>
            <a:r>
              <a:rPr lang="it-IT" sz="3200" b="1" dirty="0" smtClean="0">
                <a:solidFill>
                  <a:srgbClr val="FFFF00"/>
                </a:solidFill>
              </a:rPr>
              <a:t>   </a:t>
            </a:r>
            <a:r>
              <a:rPr lang="it-IT" sz="2800" b="1" dirty="0">
                <a:solidFill>
                  <a:srgbClr val="FFFF00"/>
                </a:solidFill>
              </a:rPr>
              <a:t> </a:t>
            </a:r>
            <a:r>
              <a:rPr lang="it-IT" sz="3200" b="1" i="1" dirty="0" smtClean="0">
                <a:solidFill>
                  <a:srgbClr val="FFFF00"/>
                </a:solidFill>
              </a:rPr>
              <a:t>Design of the </a:t>
            </a:r>
            <a:r>
              <a:rPr lang="it-IT" sz="3200" b="1" i="1" dirty="0" err="1" smtClean="0">
                <a:solidFill>
                  <a:srgbClr val="FFFF00"/>
                </a:solidFill>
              </a:rPr>
              <a:t>study</a:t>
            </a:r>
            <a:endParaRPr lang="it-IT" sz="3200" b="1" i="1" dirty="0">
              <a:solidFill>
                <a:srgbClr val="FFFF00"/>
              </a:solidFill>
            </a:endParaRPr>
          </a:p>
        </p:txBody>
      </p:sp>
    </p:spTree>
    <p:extLst>
      <p:ext uri="{BB962C8B-B14F-4D97-AF65-F5344CB8AC3E}">
        <p14:creationId xmlns:p14="http://schemas.microsoft.com/office/powerpoint/2010/main" val="10924055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8" y="6108467"/>
            <a:ext cx="845661" cy="635737"/>
          </a:xfrm>
          <a:prstGeom prst="rect">
            <a:avLst/>
          </a:prstGeom>
        </p:spPr>
      </p:pic>
      <p:pic>
        <p:nvPicPr>
          <p:cNvPr id="5"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60237" y="208025"/>
            <a:ext cx="8610826" cy="646331"/>
          </a:xfrm>
          <a:prstGeom prst="rect">
            <a:avLst/>
          </a:prstGeom>
          <a:noFill/>
        </p:spPr>
        <p:txBody>
          <a:bodyPr wrap="none" rtlCol="0">
            <a:spAutoFit/>
          </a:bodyPr>
          <a:lstStyle/>
          <a:p>
            <a:r>
              <a:rPr lang="it-IT" sz="3600" b="1" dirty="0" smtClean="0">
                <a:solidFill>
                  <a:srgbClr val="FFFF00"/>
                </a:solidFill>
              </a:rPr>
              <a:t>METHODS</a:t>
            </a:r>
            <a:r>
              <a:rPr lang="it-IT" sz="3200" b="1" dirty="0" smtClean="0">
                <a:solidFill>
                  <a:srgbClr val="FFFF00"/>
                </a:solidFill>
              </a:rPr>
              <a:t>   </a:t>
            </a:r>
            <a:r>
              <a:rPr lang="it-IT" sz="2800" b="1" dirty="0">
                <a:solidFill>
                  <a:srgbClr val="FFFF00"/>
                </a:solidFill>
              </a:rPr>
              <a:t> </a:t>
            </a:r>
            <a:r>
              <a:rPr lang="it-IT" sz="3200" b="1" i="1" dirty="0" err="1" smtClean="0">
                <a:solidFill>
                  <a:srgbClr val="FFFF00"/>
                </a:solidFill>
              </a:rPr>
              <a:t>Symptoms</a:t>
            </a:r>
            <a:r>
              <a:rPr lang="it-IT" sz="3200" b="1" i="1" dirty="0" smtClean="0">
                <a:solidFill>
                  <a:srgbClr val="FFFF00"/>
                </a:solidFill>
              </a:rPr>
              <a:t> and </a:t>
            </a:r>
            <a:r>
              <a:rPr lang="it-IT" sz="3200" b="1" i="1" dirty="0" err="1" smtClean="0">
                <a:solidFill>
                  <a:srgbClr val="FFFF00"/>
                </a:solidFill>
              </a:rPr>
              <a:t>quality</a:t>
            </a:r>
            <a:r>
              <a:rPr lang="it-IT" sz="3200" b="1" i="1" dirty="0" smtClean="0">
                <a:solidFill>
                  <a:srgbClr val="FFFF00"/>
                </a:solidFill>
              </a:rPr>
              <a:t> of life</a:t>
            </a:r>
            <a:endParaRPr lang="it-IT" sz="3200" b="1" i="1" dirty="0">
              <a:solidFill>
                <a:srgbClr val="FFFF00"/>
              </a:solidFill>
            </a:endParaRPr>
          </a:p>
        </p:txBody>
      </p:sp>
      <p:sp>
        <p:nvSpPr>
          <p:cNvPr id="2" name="CasellaDiTesto 1"/>
          <p:cNvSpPr txBox="1"/>
          <p:nvPr/>
        </p:nvSpPr>
        <p:spPr>
          <a:xfrm>
            <a:off x="395277" y="1127718"/>
            <a:ext cx="8776762" cy="4955203"/>
          </a:xfrm>
          <a:prstGeom prst="rect">
            <a:avLst/>
          </a:prstGeom>
          <a:noFill/>
        </p:spPr>
        <p:txBody>
          <a:bodyPr wrap="none" rtlCol="0">
            <a:spAutoFit/>
          </a:bodyPr>
          <a:lstStyle/>
          <a:p>
            <a:pPr marL="342900" indent="-342900">
              <a:buFont typeface="Arial"/>
              <a:buChar char="•"/>
            </a:pPr>
            <a:r>
              <a:rPr lang="it-IT" sz="2800" dirty="0" smtClean="0">
                <a:solidFill>
                  <a:schemeClr val="bg1"/>
                </a:solidFill>
              </a:rPr>
              <a:t>Canadian </a:t>
            </a:r>
            <a:r>
              <a:rPr lang="it-IT" sz="2800" dirty="0" err="1" smtClean="0">
                <a:solidFill>
                  <a:schemeClr val="bg1"/>
                </a:solidFill>
              </a:rPr>
              <a:t>Cardiovascular</a:t>
            </a:r>
            <a:r>
              <a:rPr lang="it-IT" sz="2800" dirty="0" smtClean="0">
                <a:solidFill>
                  <a:schemeClr val="bg1"/>
                </a:solidFill>
              </a:rPr>
              <a:t> Society (CCS) </a:t>
            </a:r>
          </a:p>
          <a:p>
            <a:r>
              <a:rPr lang="it-IT" sz="2800" dirty="0">
                <a:solidFill>
                  <a:schemeClr val="bg1"/>
                </a:solidFill>
              </a:rPr>
              <a:t> </a:t>
            </a:r>
            <a:r>
              <a:rPr lang="it-IT" sz="2800" dirty="0" smtClean="0">
                <a:solidFill>
                  <a:schemeClr val="bg1"/>
                </a:solidFill>
              </a:rPr>
              <a:t>   Angina Grading</a:t>
            </a:r>
          </a:p>
          <a:p>
            <a:pPr marL="342900" indent="-342900">
              <a:lnSpc>
                <a:spcPct val="150000"/>
              </a:lnSpc>
              <a:buFont typeface="Arial"/>
              <a:buChar char="•"/>
            </a:pPr>
            <a:r>
              <a:rPr lang="it-IT" sz="2800" dirty="0" smtClean="0">
                <a:solidFill>
                  <a:schemeClr val="bg1"/>
                </a:solidFill>
              </a:rPr>
              <a:t>Seattle Angina </a:t>
            </a:r>
            <a:r>
              <a:rPr lang="it-IT" sz="2800" dirty="0" err="1" smtClean="0">
                <a:solidFill>
                  <a:schemeClr val="bg1"/>
                </a:solidFill>
              </a:rPr>
              <a:t>Questionnaire</a:t>
            </a:r>
            <a:r>
              <a:rPr lang="it-IT" sz="2800" dirty="0" smtClean="0">
                <a:solidFill>
                  <a:schemeClr val="bg1"/>
                </a:solidFill>
              </a:rPr>
              <a:t> </a:t>
            </a:r>
            <a:r>
              <a:rPr lang="it-IT" sz="2800" dirty="0" err="1" smtClean="0">
                <a:solidFill>
                  <a:schemeClr val="bg1"/>
                </a:solidFill>
              </a:rPr>
              <a:t>shortened</a:t>
            </a:r>
            <a:r>
              <a:rPr lang="it-IT" sz="2800" dirty="0" smtClean="0">
                <a:solidFill>
                  <a:schemeClr val="bg1"/>
                </a:solidFill>
              </a:rPr>
              <a:t> </a:t>
            </a:r>
            <a:r>
              <a:rPr lang="it-IT" sz="2800" dirty="0" err="1" smtClean="0">
                <a:solidFill>
                  <a:schemeClr val="bg1"/>
                </a:solidFill>
              </a:rPr>
              <a:t>version</a:t>
            </a:r>
            <a:endParaRPr lang="it-IT" sz="2800" dirty="0" smtClean="0">
              <a:solidFill>
                <a:schemeClr val="bg1"/>
              </a:solidFill>
            </a:endParaRPr>
          </a:p>
          <a:p>
            <a:r>
              <a:rPr lang="it-IT" sz="2800" dirty="0">
                <a:solidFill>
                  <a:schemeClr val="bg1"/>
                </a:solidFill>
              </a:rPr>
              <a:t> </a:t>
            </a:r>
            <a:r>
              <a:rPr lang="it-IT" sz="2800" dirty="0" smtClean="0">
                <a:solidFill>
                  <a:schemeClr val="bg1"/>
                </a:solidFill>
              </a:rPr>
              <a:t>   (SAQ-7).</a:t>
            </a:r>
          </a:p>
          <a:p>
            <a:r>
              <a:rPr lang="it-IT" sz="2800" dirty="0">
                <a:solidFill>
                  <a:schemeClr val="bg1"/>
                </a:solidFill>
              </a:rPr>
              <a:t> </a:t>
            </a:r>
            <a:r>
              <a:rPr lang="it-IT" sz="2800" dirty="0" smtClean="0">
                <a:solidFill>
                  <a:schemeClr val="bg1"/>
                </a:solidFill>
              </a:rPr>
              <a:t>   </a:t>
            </a:r>
            <a:r>
              <a:rPr lang="it-IT" sz="2000" dirty="0" err="1" smtClean="0">
                <a:solidFill>
                  <a:schemeClr val="bg1"/>
                </a:solidFill>
              </a:rPr>
              <a:t>Within</a:t>
            </a:r>
            <a:r>
              <a:rPr lang="it-IT" sz="2000" dirty="0" smtClean="0">
                <a:solidFill>
                  <a:schemeClr val="bg1"/>
                </a:solidFill>
              </a:rPr>
              <a:t> the SAQ-7, the </a:t>
            </a:r>
            <a:r>
              <a:rPr lang="it-IT" sz="2000" dirty="0" err="1" smtClean="0">
                <a:solidFill>
                  <a:schemeClr val="bg1"/>
                </a:solidFill>
              </a:rPr>
              <a:t>summary</a:t>
            </a:r>
            <a:r>
              <a:rPr lang="it-IT" sz="2000" dirty="0" smtClean="0">
                <a:solidFill>
                  <a:schemeClr val="bg1"/>
                </a:solidFill>
              </a:rPr>
              <a:t> score, </a:t>
            </a:r>
            <a:r>
              <a:rPr lang="it-IT" sz="2000" dirty="0" err="1" smtClean="0">
                <a:solidFill>
                  <a:schemeClr val="bg1"/>
                </a:solidFill>
              </a:rPr>
              <a:t>which</a:t>
            </a:r>
            <a:r>
              <a:rPr lang="it-IT" sz="2000" dirty="0" smtClean="0">
                <a:solidFill>
                  <a:schemeClr val="bg1"/>
                </a:solidFill>
              </a:rPr>
              <a:t> </a:t>
            </a:r>
            <a:r>
              <a:rPr lang="it-IT" sz="2000" dirty="0" err="1" smtClean="0">
                <a:solidFill>
                  <a:schemeClr val="bg1"/>
                </a:solidFill>
              </a:rPr>
              <a:t>represents</a:t>
            </a:r>
            <a:r>
              <a:rPr lang="it-IT" sz="2000" dirty="0" smtClean="0">
                <a:solidFill>
                  <a:schemeClr val="bg1"/>
                </a:solidFill>
              </a:rPr>
              <a:t> an </a:t>
            </a:r>
            <a:r>
              <a:rPr lang="it-IT" sz="2000" dirty="0" err="1" smtClean="0">
                <a:solidFill>
                  <a:schemeClr val="bg1"/>
                </a:solidFill>
              </a:rPr>
              <a:t>integration</a:t>
            </a:r>
            <a:endParaRPr lang="it-IT" sz="2000" dirty="0" smtClean="0">
              <a:solidFill>
                <a:schemeClr val="bg1"/>
              </a:solidFill>
            </a:endParaRPr>
          </a:p>
          <a:p>
            <a:r>
              <a:rPr lang="it-IT" sz="2000" dirty="0">
                <a:solidFill>
                  <a:schemeClr val="bg1"/>
                </a:solidFill>
              </a:rPr>
              <a:t> </a:t>
            </a:r>
            <a:r>
              <a:rPr lang="it-IT" sz="2000" dirty="0" smtClean="0">
                <a:solidFill>
                  <a:schemeClr val="bg1"/>
                </a:solidFill>
              </a:rPr>
              <a:t>     of the </a:t>
            </a:r>
            <a:r>
              <a:rPr lang="it-IT" sz="2000" dirty="0" err="1" smtClean="0">
                <a:solidFill>
                  <a:schemeClr val="bg1"/>
                </a:solidFill>
              </a:rPr>
              <a:t>physical</a:t>
            </a:r>
            <a:r>
              <a:rPr lang="it-IT" sz="2000" dirty="0" smtClean="0">
                <a:solidFill>
                  <a:schemeClr val="bg1"/>
                </a:solidFill>
              </a:rPr>
              <a:t> </a:t>
            </a:r>
            <a:r>
              <a:rPr lang="it-IT" sz="2000" dirty="0" err="1" smtClean="0">
                <a:solidFill>
                  <a:schemeClr val="bg1"/>
                </a:solidFill>
              </a:rPr>
              <a:t>limitation</a:t>
            </a:r>
            <a:r>
              <a:rPr lang="it-IT" sz="2000" dirty="0" smtClean="0">
                <a:solidFill>
                  <a:schemeClr val="bg1"/>
                </a:solidFill>
              </a:rPr>
              <a:t>, angina </a:t>
            </a:r>
            <a:r>
              <a:rPr lang="it-IT" sz="2000" dirty="0" err="1" smtClean="0">
                <a:solidFill>
                  <a:schemeClr val="bg1"/>
                </a:solidFill>
              </a:rPr>
              <a:t>symptoms</a:t>
            </a:r>
            <a:r>
              <a:rPr lang="it-IT" sz="2000" dirty="0" smtClean="0">
                <a:solidFill>
                  <a:schemeClr val="bg1"/>
                </a:solidFill>
              </a:rPr>
              <a:t> and </a:t>
            </a:r>
            <a:r>
              <a:rPr lang="it-IT" sz="2000" dirty="0" err="1" smtClean="0">
                <a:solidFill>
                  <a:schemeClr val="bg1"/>
                </a:solidFill>
              </a:rPr>
              <a:t>quality</a:t>
            </a:r>
            <a:r>
              <a:rPr lang="it-IT" sz="2000" dirty="0" smtClean="0">
                <a:solidFill>
                  <a:schemeClr val="bg1"/>
                </a:solidFill>
              </a:rPr>
              <a:t> of life, </a:t>
            </a:r>
            <a:r>
              <a:rPr lang="it-IT" sz="2000" dirty="0" err="1" smtClean="0">
                <a:solidFill>
                  <a:schemeClr val="bg1"/>
                </a:solidFill>
              </a:rPr>
              <a:t>was</a:t>
            </a:r>
            <a:endParaRPr lang="it-IT" sz="2000" dirty="0" smtClean="0">
              <a:solidFill>
                <a:schemeClr val="bg1"/>
              </a:solidFill>
            </a:endParaRPr>
          </a:p>
          <a:p>
            <a:r>
              <a:rPr lang="it-IT" sz="2000" dirty="0">
                <a:solidFill>
                  <a:schemeClr val="bg1"/>
                </a:solidFill>
              </a:rPr>
              <a:t> </a:t>
            </a:r>
            <a:r>
              <a:rPr lang="it-IT" sz="2000" dirty="0" smtClean="0">
                <a:solidFill>
                  <a:schemeClr val="bg1"/>
                </a:solidFill>
              </a:rPr>
              <a:t>     </a:t>
            </a:r>
            <a:r>
              <a:rPr lang="it-IT" sz="2000" dirty="0" err="1" smtClean="0">
                <a:solidFill>
                  <a:schemeClr val="bg1"/>
                </a:solidFill>
              </a:rPr>
              <a:t>considered</a:t>
            </a:r>
            <a:r>
              <a:rPr lang="it-IT" sz="2000" dirty="0" smtClean="0">
                <a:solidFill>
                  <a:schemeClr val="bg1"/>
                </a:solidFill>
              </a:rPr>
              <a:t>.</a:t>
            </a:r>
          </a:p>
          <a:p>
            <a:pPr marL="342900" indent="-342900">
              <a:lnSpc>
                <a:spcPct val="150000"/>
              </a:lnSpc>
              <a:buFont typeface="Arial"/>
              <a:buChar char="•"/>
            </a:pPr>
            <a:r>
              <a:rPr lang="it-IT" sz="2800" dirty="0" smtClean="0">
                <a:solidFill>
                  <a:schemeClr val="bg1"/>
                </a:solidFill>
              </a:rPr>
              <a:t>Angina self </a:t>
            </a:r>
            <a:r>
              <a:rPr lang="it-IT" sz="2800" dirty="0" err="1" smtClean="0">
                <a:solidFill>
                  <a:schemeClr val="bg1"/>
                </a:solidFill>
              </a:rPr>
              <a:t>assessment</a:t>
            </a:r>
            <a:endParaRPr lang="it-IT" sz="2800" dirty="0">
              <a:solidFill>
                <a:schemeClr val="bg1"/>
              </a:solidFill>
            </a:endParaRPr>
          </a:p>
          <a:p>
            <a:r>
              <a:rPr lang="it-IT" sz="2000" dirty="0" smtClean="0">
                <a:solidFill>
                  <a:schemeClr val="bg1"/>
                </a:solidFill>
              </a:rPr>
              <a:t>      - Angina </a:t>
            </a:r>
            <a:r>
              <a:rPr lang="it-IT" sz="2000" dirty="0" err="1" smtClean="0">
                <a:solidFill>
                  <a:schemeClr val="bg1"/>
                </a:solidFill>
              </a:rPr>
              <a:t>relieved</a:t>
            </a:r>
            <a:r>
              <a:rPr lang="it-IT" sz="2000" dirty="0" smtClean="0">
                <a:solidFill>
                  <a:schemeClr val="bg1"/>
                </a:solidFill>
              </a:rPr>
              <a:t> (</a:t>
            </a:r>
            <a:r>
              <a:rPr lang="it-IT" sz="2000" dirty="0" err="1" smtClean="0">
                <a:solidFill>
                  <a:schemeClr val="bg1"/>
                </a:solidFill>
              </a:rPr>
              <a:t>patient</a:t>
            </a:r>
            <a:r>
              <a:rPr lang="it-IT" sz="2000" dirty="0" smtClean="0">
                <a:solidFill>
                  <a:schemeClr val="bg1"/>
                </a:solidFill>
              </a:rPr>
              <a:t> </a:t>
            </a:r>
            <a:r>
              <a:rPr lang="it-IT" sz="2000" dirty="0" err="1" smtClean="0">
                <a:solidFill>
                  <a:schemeClr val="bg1"/>
                </a:solidFill>
              </a:rPr>
              <a:t>asymptomatic</a:t>
            </a:r>
            <a:r>
              <a:rPr lang="it-IT" sz="2000" dirty="0" smtClean="0">
                <a:solidFill>
                  <a:schemeClr val="bg1"/>
                </a:solidFill>
              </a:rPr>
              <a:t>)</a:t>
            </a:r>
          </a:p>
          <a:p>
            <a:r>
              <a:rPr lang="it-IT" sz="2000" dirty="0">
                <a:solidFill>
                  <a:schemeClr val="bg1"/>
                </a:solidFill>
              </a:rPr>
              <a:t> </a:t>
            </a:r>
            <a:r>
              <a:rPr lang="it-IT" sz="2000" dirty="0" smtClean="0">
                <a:solidFill>
                  <a:schemeClr val="bg1"/>
                </a:solidFill>
              </a:rPr>
              <a:t>     - Angina </a:t>
            </a:r>
            <a:r>
              <a:rPr lang="it-IT" sz="2000" dirty="0" err="1" smtClean="0">
                <a:solidFill>
                  <a:schemeClr val="bg1"/>
                </a:solidFill>
              </a:rPr>
              <a:t>improved</a:t>
            </a:r>
            <a:endParaRPr lang="it-IT" sz="2000" dirty="0" smtClean="0">
              <a:solidFill>
                <a:schemeClr val="bg1"/>
              </a:solidFill>
            </a:endParaRPr>
          </a:p>
          <a:p>
            <a:r>
              <a:rPr lang="it-IT" sz="2000" dirty="0" smtClean="0">
                <a:solidFill>
                  <a:schemeClr val="bg1"/>
                </a:solidFill>
              </a:rPr>
              <a:t>      - Angina </a:t>
            </a:r>
            <a:r>
              <a:rPr lang="it-IT" sz="2000" dirty="0" err="1" smtClean="0">
                <a:solidFill>
                  <a:schemeClr val="bg1"/>
                </a:solidFill>
              </a:rPr>
              <a:t>unchanged</a:t>
            </a:r>
            <a:endParaRPr lang="it-IT" sz="2000" dirty="0" smtClean="0">
              <a:solidFill>
                <a:schemeClr val="bg1"/>
              </a:solidFill>
            </a:endParaRPr>
          </a:p>
          <a:p>
            <a:r>
              <a:rPr lang="it-IT" sz="2000" dirty="0">
                <a:solidFill>
                  <a:schemeClr val="bg1"/>
                </a:solidFill>
              </a:rPr>
              <a:t> </a:t>
            </a:r>
            <a:r>
              <a:rPr lang="it-IT" sz="2000" dirty="0" smtClean="0">
                <a:solidFill>
                  <a:schemeClr val="bg1"/>
                </a:solidFill>
              </a:rPr>
              <a:t>     - Angina </a:t>
            </a:r>
            <a:r>
              <a:rPr lang="it-IT" sz="2000" dirty="0" err="1" smtClean="0">
                <a:solidFill>
                  <a:schemeClr val="bg1"/>
                </a:solidFill>
              </a:rPr>
              <a:t>worsened</a:t>
            </a:r>
            <a:endParaRPr lang="it-IT" sz="2000" dirty="0" smtClean="0">
              <a:solidFill>
                <a:schemeClr val="bg1"/>
              </a:solidFill>
            </a:endParaRPr>
          </a:p>
        </p:txBody>
      </p:sp>
    </p:spTree>
    <p:extLst>
      <p:ext uri="{BB962C8B-B14F-4D97-AF65-F5344CB8AC3E}">
        <p14:creationId xmlns:p14="http://schemas.microsoft.com/office/powerpoint/2010/main" val="796569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8" y="6108467"/>
            <a:ext cx="845661" cy="635737"/>
          </a:xfrm>
          <a:prstGeom prst="rect">
            <a:avLst/>
          </a:prstGeom>
        </p:spPr>
      </p:pic>
      <p:pic>
        <p:nvPicPr>
          <p:cNvPr id="5"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624720" y="448897"/>
            <a:ext cx="7881860" cy="646331"/>
          </a:xfrm>
          <a:prstGeom prst="rect">
            <a:avLst/>
          </a:prstGeom>
          <a:noFill/>
        </p:spPr>
        <p:txBody>
          <a:bodyPr wrap="none" rtlCol="0">
            <a:spAutoFit/>
          </a:bodyPr>
          <a:lstStyle/>
          <a:p>
            <a:r>
              <a:rPr lang="it-IT" sz="3600" b="1" dirty="0" smtClean="0">
                <a:solidFill>
                  <a:srgbClr val="FFFF00"/>
                </a:solidFill>
              </a:rPr>
              <a:t>METHODS</a:t>
            </a:r>
            <a:r>
              <a:rPr lang="it-IT" sz="3200" b="1" dirty="0" smtClean="0">
                <a:solidFill>
                  <a:srgbClr val="FFFF00"/>
                </a:solidFill>
              </a:rPr>
              <a:t>   </a:t>
            </a:r>
            <a:r>
              <a:rPr lang="it-IT" sz="2800" b="1" dirty="0">
                <a:solidFill>
                  <a:srgbClr val="FFFF00"/>
                </a:solidFill>
              </a:rPr>
              <a:t> </a:t>
            </a:r>
            <a:r>
              <a:rPr lang="it-IT" sz="3200" b="1" i="1" dirty="0" err="1" smtClean="0">
                <a:solidFill>
                  <a:srgbClr val="FFFF00"/>
                </a:solidFill>
              </a:rPr>
              <a:t>Optimal</a:t>
            </a:r>
            <a:r>
              <a:rPr lang="it-IT" sz="3200" b="1" i="1" dirty="0" smtClean="0">
                <a:solidFill>
                  <a:srgbClr val="FFFF00"/>
                </a:solidFill>
              </a:rPr>
              <a:t> </a:t>
            </a:r>
            <a:r>
              <a:rPr lang="it-IT" sz="3200" b="1" i="1" dirty="0" err="1" smtClean="0">
                <a:solidFill>
                  <a:srgbClr val="FFFF00"/>
                </a:solidFill>
              </a:rPr>
              <a:t>Medical</a:t>
            </a:r>
            <a:r>
              <a:rPr lang="it-IT" sz="3200" b="1" i="1" dirty="0" smtClean="0">
                <a:solidFill>
                  <a:srgbClr val="FFFF00"/>
                </a:solidFill>
              </a:rPr>
              <a:t> </a:t>
            </a:r>
            <a:r>
              <a:rPr lang="it-IT" sz="3200" b="1" i="1" dirty="0" err="1" smtClean="0">
                <a:solidFill>
                  <a:srgbClr val="FFFF00"/>
                </a:solidFill>
              </a:rPr>
              <a:t>Therapy</a:t>
            </a:r>
            <a:r>
              <a:rPr lang="it-IT" sz="3200" b="1" i="1" dirty="0" smtClean="0">
                <a:solidFill>
                  <a:srgbClr val="FFFF00"/>
                </a:solidFill>
              </a:rPr>
              <a:t> </a:t>
            </a:r>
            <a:endParaRPr lang="it-IT" sz="3200" b="1" i="1" dirty="0">
              <a:solidFill>
                <a:srgbClr val="FFFF00"/>
              </a:solidFill>
            </a:endParaRPr>
          </a:p>
        </p:txBody>
      </p:sp>
      <p:sp>
        <p:nvSpPr>
          <p:cNvPr id="3" name="CasellaDiTesto 2"/>
          <p:cNvSpPr txBox="1"/>
          <p:nvPr/>
        </p:nvSpPr>
        <p:spPr>
          <a:xfrm>
            <a:off x="581226" y="1318161"/>
            <a:ext cx="7968848" cy="3785652"/>
          </a:xfrm>
          <a:prstGeom prst="rect">
            <a:avLst/>
          </a:prstGeom>
          <a:noFill/>
        </p:spPr>
        <p:txBody>
          <a:bodyPr wrap="none" rtlCol="0">
            <a:spAutoFit/>
          </a:bodyPr>
          <a:lstStyle/>
          <a:p>
            <a:pPr marL="342900" indent="-342900">
              <a:buFont typeface="Arial"/>
              <a:buChar char="•"/>
            </a:pPr>
            <a:r>
              <a:rPr lang="it-IT" sz="3200" dirty="0" err="1" smtClean="0">
                <a:solidFill>
                  <a:srgbClr val="FFFFFF"/>
                </a:solidFill>
              </a:rPr>
              <a:t>Lifestyle</a:t>
            </a:r>
            <a:r>
              <a:rPr lang="it-IT" sz="3200" dirty="0" smtClean="0">
                <a:solidFill>
                  <a:srgbClr val="FFFFFF"/>
                </a:solidFill>
              </a:rPr>
              <a:t> </a:t>
            </a:r>
            <a:r>
              <a:rPr lang="it-IT" sz="3200" dirty="0" err="1" smtClean="0">
                <a:solidFill>
                  <a:srgbClr val="FFFFFF"/>
                </a:solidFill>
              </a:rPr>
              <a:t>modification</a:t>
            </a:r>
            <a:endParaRPr lang="it-IT" sz="3200" dirty="0" smtClean="0">
              <a:solidFill>
                <a:srgbClr val="FFFFFF"/>
              </a:solidFill>
            </a:endParaRPr>
          </a:p>
          <a:p>
            <a:pPr marL="342900" indent="-342900">
              <a:lnSpc>
                <a:spcPct val="150000"/>
              </a:lnSpc>
              <a:buFont typeface="Arial"/>
              <a:buChar char="•"/>
            </a:pPr>
            <a:r>
              <a:rPr lang="it-IT" sz="3200" dirty="0" err="1" smtClean="0">
                <a:solidFill>
                  <a:srgbClr val="FFFFFF"/>
                </a:solidFill>
              </a:rPr>
              <a:t>Risk</a:t>
            </a:r>
            <a:r>
              <a:rPr lang="it-IT" sz="3200" dirty="0" smtClean="0">
                <a:solidFill>
                  <a:srgbClr val="FFFFFF"/>
                </a:solidFill>
              </a:rPr>
              <a:t> </a:t>
            </a:r>
            <a:r>
              <a:rPr lang="it-IT" sz="3200" dirty="0" err="1" smtClean="0">
                <a:solidFill>
                  <a:srgbClr val="FFFFFF"/>
                </a:solidFill>
              </a:rPr>
              <a:t>factors</a:t>
            </a:r>
            <a:r>
              <a:rPr lang="it-IT" sz="3200" dirty="0" smtClean="0">
                <a:solidFill>
                  <a:srgbClr val="FFFFFF"/>
                </a:solidFill>
              </a:rPr>
              <a:t> control</a:t>
            </a:r>
          </a:p>
          <a:p>
            <a:pPr marL="342900" indent="-342900">
              <a:lnSpc>
                <a:spcPct val="150000"/>
              </a:lnSpc>
              <a:buFont typeface="Arial"/>
              <a:buChar char="•"/>
            </a:pPr>
            <a:r>
              <a:rPr lang="it-IT" sz="3200" dirty="0" err="1" smtClean="0">
                <a:solidFill>
                  <a:srgbClr val="FFFFFF"/>
                </a:solidFill>
              </a:rPr>
              <a:t>Drug</a:t>
            </a:r>
            <a:r>
              <a:rPr lang="it-IT" sz="3200" dirty="0" smtClean="0">
                <a:solidFill>
                  <a:srgbClr val="FFFFFF"/>
                </a:solidFill>
              </a:rPr>
              <a:t> </a:t>
            </a:r>
            <a:r>
              <a:rPr lang="it-IT" sz="3200" dirty="0" err="1" smtClean="0">
                <a:solidFill>
                  <a:srgbClr val="FFFFFF"/>
                </a:solidFill>
              </a:rPr>
              <a:t>therapy</a:t>
            </a:r>
            <a:r>
              <a:rPr lang="it-IT" sz="3200" dirty="0" smtClean="0">
                <a:solidFill>
                  <a:srgbClr val="FFFFFF"/>
                </a:solidFill>
              </a:rPr>
              <a:t>:</a:t>
            </a:r>
          </a:p>
          <a:p>
            <a:pPr marL="800100" lvl="1" indent="-342900">
              <a:buFont typeface="Arial"/>
              <a:buChar char="•"/>
            </a:pPr>
            <a:r>
              <a:rPr lang="it-IT" sz="2800" dirty="0" smtClean="0">
                <a:solidFill>
                  <a:srgbClr val="FFFFFF"/>
                </a:solidFill>
              </a:rPr>
              <a:t>At </a:t>
            </a:r>
            <a:r>
              <a:rPr lang="it-IT" sz="2800" dirty="0" err="1" smtClean="0">
                <a:solidFill>
                  <a:srgbClr val="FFFFFF"/>
                </a:solidFill>
              </a:rPr>
              <a:t>least</a:t>
            </a:r>
            <a:r>
              <a:rPr lang="it-IT" sz="2800" dirty="0" smtClean="0">
                <a:solidFill>
                  <a:srgbClr val="FFFFFF"/>
                </a:solidFill>
              </a:rPr>
              <a:t> </a:t>
            </a:r>
            <a:r>
              <a:rPr lang="it-IT" sz="2800" dirty="0" err="1" smtClean="0">
                <a:solidFill>
                  <a:srgbClr val="FFFFFF"/>
                </a:solidFill>
              </a:rPr>
              <a:t>one</a:t>
            </a:r>
            <a:r>
              <a:rPr lang="it-IT" sz="2800" dirty="0" smtClean="0">
                <a:solidFill>
                  <a:srgbClr val="FFFFFF"/>
                </a:solidFill>
              </a:rPr>
              <a:t> </a:t>
            </a:r>
            <a:r>
              <a:rPr lang="it-IT" sz="2800" dirty="0" err="1" smtClean="0">
                <a:solidFill>
                  <a:srgbClr val="FFFFFF"/>
                </a:solidFill>
              </a:rPr>
              <a:t>antianginal</a:t>
            </a:r>
            <a:r>
              <a:rPr lang="it-IT" sz="2800" dirty="0" smtClean="0">
                <a:solidFill>
                  <a:srgbClr val="FFFFFF"/>
                </a:solidFill>
              </a:rPr>
              <a:t> agent plus:</a:t>
            </a:r>
          </a:p>
          <a:p>
            <a:pPr marL="800100" lvl="1" indent="-342900">
              <a:buFont typeface="Arial"/>
              <a:buChar char="•"/>
            </a:pPr>
            <a:r>
              <a:rPr lang="it-IT" sz="2800" dirty="0" err="1" smtClean="0">
                <a:solidFill>
                  <a:srgbClr val="FFFFFF"/>
                </a:solidFill>
              </a:rPr>
              <a:t>Aspirin</a:t>
            </a:r>
            <a:r>
              <a:rPr lang="it-IT" sz="2800" dirty="0" smtClean="0">
                <a:solidFill>
                  <a:srgbClr val="FFFFFF"/>
                </a:solidFill>
              </a:rPr>
              <a:t> or a P2Y12 </a:t>
            </a:r>
            <a:r>
              <a:rPr lang="it-IT" sz="2800" dirty="0" err="1" smtClean="0">
                <a:solidFill>
                  <a:srgbClr val="FFFFFF"/>
                </a:solidFill>
              </a:rPr>
              <a:t>inhibitor</a:t>
            </a:r>
            <a:endParaRPr lang="it-IT" sz="2800" dirty="0" smtClean="0">
              <a:solidFill>
                <a:srgbClr val="FFFFFF"/>
              </a:solidFill>
            </a:endParaRPr>
          </a:p>
          <a:p>
            <a:pPr marL="800100" lvl="1" indent="-342900">
              <a:buFont typeface="Arial"/>
              <a:buChar char="•"/>
            </a:pPr>
            <a:r>
              <a:rPr lang="it-IT" sz="2800" dirty="0" err="1" smtClean="0">
                <a:solidFill>
                  <a:srgbClr val="FFFFFF"/>
                </a:solidFill>
              </a:rPr>
              <a:t>Statins</a:t>
            </a:r>
            <a:endParaRPr lang="it-IT" sz="2800" dirty="0" smtClean="0">
              <a:solidFill>
                <a:srgbClr val="FFFFFF"/>
              </a:solidFill>
            </a:endParaRPr>
          </a:p>
          <a:p>
            <a:pPr marL="800100" lvl="1" indent="-342900">
              <a:buFont typeface="Arial"/>
              <a:buChar char="•"/>
            </a:pPr>
            <a:r>
              <a:rPr lang="it-IT" sz="2800" dirty="0" smtClean="0">
                <a:solidFill>
                  <a:srgbClr val="FFFFFF"/>
                </a:solidFill>
              </a:rPr>
              <a:t>ACE-</a:t>
            </a:r>
            <a:r>
              <a:rPr lang="it-IT" sz="2800" dirty="0" err="1" smtClean="0">
                <a:solidFill>
                  <a:srgbClr val="FFFFFF"/>
                </a:solidFill>
              </a:rPr>
              <a:t>inhibitors</a:t>
            </a:r>
            <a:r>
              <a:rPr lang="it-IT" sz="2800" dirty="0" smtClean="0">
                <a:solidFill>
                  <a:srgbClr val="FFFFFF"/>
                </a:solidFill>
              </a:rPr>
              <a:t> or </a:t>
            </a:r>
            <a:r>
              <a:rPr lang="it-IT" sz="2800" dirty="0" err="1" smtClean="0">
                <a:solidFill>
                  <a:srgbClr val="FFFFFF"/>
                </a:solidFill>
              </a:rPr>
              <a:t>angiotensin</a:t>
            </a:r>
            <a:r>
              <a:rPr lang="it-IT" sz="2800" dirty="0">
                <a:solidFill>
                  <a:srgbClr val="FFFFFF"/>
                </a:solidFill>
              </a:rPr>
              <a:t> </a:t>
            </a:r>
            <a:r>
              <a:rPr lang="it-IT" sz="2800" dirty="0" smtClean="0">
                <a:solidFill>
                  <a:srgbClr val="FFFFFF"/>
                </a:solidFill>
              </a:rPr>
              <a:t>II </a:t>
            </a:r>
            <a:r>
              <a:rPr lang="it-IT" sz="2800" dirty="0" err="1" smtClean="0">
                <a:solidFill>
                  <a:srgbClr val="FFFFFF"/>
                </a:solidFill>
              </a:rPr>
              <a:t>rec</a:t>
            </a:r>
            <a:r>
              <a:rPr lang="it-IT" sz="2800" dirty="0" smtClean="0">
                <a:solidFill>
                  <a:srgbClr val="FFFFFF"/>
                </a:solidFill>
              </a:rPr>
              <a:t> </a:t>
            </a:r>
            <a:r>
              <a:rPr lang="it-IT" sz="2800" dirty="0" err="1" smtClean="0">
                <a:solidFill>
                  <a:srgbClr val="FFFFFF"/>
                </a:solidFill>
              </a:rPr>
              <a:t>blockers</a:t>
            </a:r>
            <a:endParaRPr lang="it-IT" sz="2800" dirty="0" smtClean="0">
              <a:solidFill>
                <a:srgbClr val="FFFFFF"/>
              </a:solidFill>
            </a:endParaRPr>
          </a:p>
        </p:txBody>
      </p:sp>
      <p:sp>
        <p:nvSpPr>
          <p:cNvPr id="2" name="CasellaDiTesto 1"/>
          <p:cNvSpPr txBox="1"/>
          <p:nvPr/>
        </p:nvSpPr>
        <p:spPr>
          <a:xfrm>
            <a:off x="76754" y="5381832"/>
            <a:ext cx="8977792" cy="646331"/>
          </a:xfrm>
          <a:prstGeom prst="rect">
            <a:avLst/>
          </a:prstGeom>
          <a:noFill/>
        </p:spPr>
        <p:txBody>
          <a:bodyPr wrap="none" rtlCol="0">
            <a:spAutoFit/>
          </a:bodyPr>
          <a:lstStyle/>
          <a:p>
            <a:r>
              <a:rPr lang="it-IT" i="1" dirty="0" err="1" smtClean="0">
                <a:solidFill>
                  <a:schemeClr val="bg1"/>
                </a:solidFill>
              </a:rPr>
              <a:t>Particular</a:t>
            </a:r>
            <a:r>
              <a:rPr lang="it-IT" i="1" dirty="0" smtClean="0">
                <a:solidFill>
                  <a:schemeClr val="bg1"/>
                </a:solidFill>
              </a:rPr>
              <a:t> </a:t>
            </a:r>
            <a:r>
              <a:rPr lang="it-IT" i="1" dirty="0" err="1" smtClean="0">
                <a:solidFill>
                  <a:schemeClr val="bg1"/>
                </a:solidFill>
              </a:rPr>
              <a:t>attention</a:t>
            </a:r>
            <a:r>
              <a:rPr lang="it-IT" i="1" dirty="0">
                <a:solidFill>
                  <a:schemeClr val="bg1"/>
                </a:solidFill>
              </a:rPr>
              <a:t> </a:t>
            </a:r>
            <a:r>
              <a:rPr lang="it-IT" i="1" dirty="0" err="1">
                <a:solidFill>
                  <a:schemeClr val="bg1"/>
                </a:solidFill>
              </a:rPr>
              <a:t>was</a:t>
            </a:r>
            <a:r>
              <a:rPr lang="it-IT" i="1" dirty="0">
                <a:solidFill>
                  <a:schemeClr val="bg1"/>
                </a:solidFill>
              </a:rPr>
              <a:t> </a:t>
            </a:r>
            <a:r>
              <a:rPr lang="it-IT" i="1" dirty="0" err="1">
                <a:solidFill>
                  <a:schemeClr val="bg1"/>
                </a:solidFill>
              </a:rPr>
              <a:t>paid</a:t>
            </a:r>
            <a:r>
              <a:rPr lang="it-IT" i="1" dirty="0">
                <a:solidFill>
                  <a:schemeClr val="bg1"/>
                </a:solidFill>
              </a:rPr>
              <a:t> to </a:t>
            </a:r>
            <a:r>
              <a:rPr lang="it-IT" i="1" dirty="0" err="1">
                <a:solidFill>
                  <a:schemeClr val="bg1"/>
                </a:solidFill>
              </a:rPr>
              <a:t>checking</a:t>
            </a:r>
            <a:r>
              <a:rPr lang="it-IT" i="1" dirty="0">
                <a:solidFill>
                  <a:schemeClr val="bg1"/>
                </a:solidFill>
              </a:rPr>
              <a:t> and </a:t>
            </a:r>
            <a:r>
              <a:rPr lang="it-IT" i="1" dirty="0" err="1">
                <a:solidFill>
                  <a:schemeClr val="bg1"/>
                </a:solidFill>
              </a:rPr>
              <a:t>encouraging</a:t>
            </a:r>
            <a:r>
              <a:rPr lang="it-IT" i="1" dirty="0">
                <a:solidFill>
                  <a:schemeClr val="bg1"/>
                </a:solidFill>
              </a:rPr>
              <a:t> </a:t>
            </a:r>
            <a:r>
              <a:rPr lang="it-IT" i="1" dirty="0" err="1" smtClean="0">
                <a:solidFill>
                  <a:schemeClr val="bg1"/>
                </a:solidFill>
              </a:rPr>
              <a:t>at</a:t>
            </a:r>
            <a:r>
              <a:rPr lang="it-IT" i="1" dirty="0" smtClean="0">
                <a:solidFill>
                  <a:schemeClr val="bg1"/>
                </a:solidFill>
              </a:rPr>
              <a:t> </a:t>
            </a:r>
            <a:r>
              <a:rPr lang="it-IT" i="1" dirty="0" err="1" smtClean="0">
                <a:solidFill>
                  <a:schemeClr val="bg1"/>
                </a:solidFill>
              </a:rPr>
              <a:t>each</a:t>
            </a:r>
            <a:r>
              <a:rPr lang="it-IT" i="1" dirty="0" smtClean="0">
                <a:solidFill>
                  <a:schemeClr val="bg1"/>
                </a:solidFill>
              </a:rPr>
              <a:t> </a:t>
            </a:r>
            <a:r>
              <a:rPr lang="it-IT" i="1" dirty="0" err="1" smtClean="0">
                <a:solidFill>
                  <a:schemeClr val="bg1"/>
                </a:solidFill>
              </a:rPr>
              <a:t>visit</a:t>
            </a:r>
            <a:r>
              <a:rPr lang="it-IT" i="1" dirty="0" smtClean="0">
                <a:solidFill>
                  <a:schemeClr val="bg1"/>
                </a:solidFill>
              </a:rPr>
              <a:t> the </a:t>
            </a:r>
            <a:r>
              <a:rPr lang="it-IT" i="1" dirty="0" err="1" smtClean="0">
                <a:solidFill>
                  <a:schemeClr val="bg1"/>
                </a:solidFill>
              </a:rPr>
              <a:t>adherence</a:t>
            </a:r>
            <a:r>
              <a:rPr lang="it-IT" i="1" dirty="0" smtClean="0">
                <a:solidFill>
                  <a:schemeClr val="bg1"/>
                </a:solidFill>
              </a:rPr>
              <a:t> </a:t>
            </a:r>
          </a:p>
          <a:p>
            <a:r>
              <a:rPr lang="it-IT" i="1" dirty="0" smtClean="0">
                <a:solidFill>
                  <a:schemeClr val="bg1"/>
                </a:solidFill>
              </a:rPr>
              <a:t>to </a:t>
            </a:r>
            <a:r>
              <a:rPr lang="it-IT" i="1" dirty="0">
                <a:solidFill>
                  <a:schemeClr val="bg1"/>
                </a:solidFill>
              </a:rPr>
              <a:t>the </a:t>
            </a:r>
            <a:r>
              <a:rPr lang="it-IT" i="1" dirty="0" err="1">
                <a:solidFill>
                  <a:schemeClr val="bg1"/>
                </a:solidFill>
              </a:rPr>
              <a:t>prescribed</a:t>
            </a:r>
            <a:r>
              <a:rPr lang="it-IT" i="1" dirty="0">
                <a:solidFill>
                  <a:schemeClr val="bg1"/>
                </a:solidFill>
              </a:rPr>
              <a:t> </a:t>
            </a:r>
            <a:r>
              <a:rPr lang="it-IT" i="1" dirty="0" err="1" smtClean="0">
                <a:solidFill>
                  <a:schemeClr val="bg1"/>
                </a:solidFill>
              </a:rPr>
              <a:t>therapy</a:t>
            </a:r>
            <a:r>
              <a:rPr lang="it-IT" i="1" dirty="0" smtClean="0">
                <a:solidFill>
                  <a:schemeClr val="bg1"/>
                </a:solidFill>
              </a:rPr>
              <a:t> </a:t>
            </a:r>
            <a:endParaRPr lang="it-IT" i="1" dirty="0">
              <a:solidFill>
                <a:schemeClr val="bg1"/>
              </a:solidFill>
            </a:endParaRPr>
          </a:p>
        </p:txBody>
      </p:sp>
    </p:spTree>
    <p:extLst>
      <p:ext uri="{BB962C8B-B14F-4D97-AF65-F5344CB8AC3E}">
        <p14:creationId xmlns:p14="http://schemas.microsoft.com/office/powerpoint/2010/main" val="18367559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708578711"/>
              </p:ext>
            </p:extLst>
          </p:nvPr>
        </p:nvGraphicFramePr>
        <p:xfrm>
          <a:off x="1474812" y="1320873"/>
          <a:ext cx="6181676" cy="5413408"/>
        </p:xfrm>
        <a:graphic>
          <a:graphicData uri="http://schemas.openxmlformats.org/drawingml/2006/table">
            <a:tbl>
              <a:tblPr firstRow="1" bandRow="1">
                <a:tableStyleId>{5C22544A-7EE6-4342-B048-85BDC9FD1C3A}</a:tableStyleId>
              </a:tblPr>
              <a:tblGrid>
                <a:gridCol w="1814797"/>
                <a:gridCol w="1136363"/>
                <a:gridCol w="1136362"/>
                <a:gridCol w="1185064"/>
                <a:gridCol w="909090"/>
              </a:tblGrid>
              <a:tr h="676676">
                <a:tc>
                  <a:txBody>
                    <a:bodyPr/>
                    <a:lstStyle/>
                    <a:p>
                      <a:endParaRPr lang="it-IT" sz="1200" dirty="0">
                        <a:solidFill>
                          <a:schemeClr val="tx1"/>
                        </a:solidFill>
                        <a:latin typeface="+mn-lt"/>
                        <a:cs typeface="Times New Roman"/>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rgbClr val="FFFF00"/>
                          </a:solidFill>
                          <a:latin typeface="+mn-lt"/>
                          <a:cs typeface="Times New Roman"/>
                        </a:rPr>
                        <a:t>Overall</a:t>
                      </a:r>
                    </a:p>
                    <a:p>
                      <a:pPr algn="ctr"/>
                      <a:r>
                        <a:rPr lang="it-IT" sz="1200" dirty="0" smtClean="0">
                          <a:solidFill>
                            <a:srgbClr val="FFFF00"/>
                          </a:solidFill>
                          <a:latin typeface="+mn-lt"/>
                          <a:cs typeface="Times New Roman"/>
                        </a:rPr>
                        <a:t>(</a:t>
                      </a:r>
                      <a:r>
                        <a:rPr lang="it-IT" sz="1200" i="1" dirty="0" err="1" smtClean="0">
                          <a:solidFill>
                            <a:srgbClr val="FFFF00"/>
                          </a:solidFill>
                          <a:latin typeface="+mn-lt"/>
                          <a:cs typeface="Times New Roman"/>
                        </a:rPr>
                        <a:t>n</a:t>
                      </a:r>
                      <a:r>
                        <a:rPr lang="it-IT" sz="1200" dirty="0" smtClean="0">
                          <a:solidFill>
                            <a:srgbClr val="FFFF00"/>
                          </a:solidFill>
                          <a:latin typeface="+mn-lt"/>
                          <a:cs typeface="Times New Roman"/>
                        </a:rPr>
                        <a:t>= 833)</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it-IT" sz="1200" dirty="0" err="1" smtClean="0">
                          <a:solidFill>
                            <a:srgbClr val="FFFF00"/>
                          </a:solidFill>
                          <a:latin typeface="+mn-lt"/>
                          <a:cs typeface="Times New Roman"/>
                        </a:rPr>
                        <a:t>Medical</a:t>
                      </a:r>
                      <a:r>
                        <a:rPr lang="it-IT" sz="1200" dirty="0" smtClean="0">
                          <a:solidFill>
                            <a:srgbClr val="FFFF00"/>
                          </a:solidFill>
                          <a:latin typeface="+mn-lt"/>
                          <a:cs typeface="Times New Roman"/>
                        </a:rPr>
                        <a:t> </a:t>
                      </a:r>
                      <a:r>
                        <a:rPr lang="it-IT" sz="1200" dirty="0" err="1" smtClean="0">
                          <a:solidFill>
                            <a:srgbClr val="FFFF00"/>
                          </a:solidFill>
                          <a:latin typeface="+mn-lt"/>
                          <a:cs typeface="Times New Roman"/>
                        </a:rPr>
                        <a:t>group</a:t>
                      </a:r>
                      <a:endParaRPr lang="it-IT" sz="1200" dirty="0" smtClean="0">
                        <a:solidFill>
                          <a:srgbClr val="FFFF00"/>
                        </a:solidFill>
                        <a:latin typeface="+mn-lt"/>
                        <a:cs typeface="Times New Roman"/>
                      </a:endParaRPr>
                    </a:p>
                    <a:p>
                      <a:pPr algn="ctr"/>
                      <a:r>
                        <a:rPr lang="it-IT" sz="1200" dirty="0" smtClean="0">
                          <a:solidFill>
                            <a:srgbClr val="FFFF00"/>
                          </a:solidFill>
                          <a:latin typeface="+mn-lt"/>
                          <a:cs typeface="Times New Roman"/>
                        </a:rPr>
                        <a:t>(</a:t>
                      </a:r>
                      <a:r>
                        <a:rPr lang="it-IT" sz="1200" i="1" dirty="0" err="1" smtClean="0">
                          <a:solidFill>
                            <a:srgbClr val="FFFF00"/>
                          </a:solidFill>
                          <a:latin typeface="+mn-lt"/>
                          <a:cs typeface="Times New Roman"/>
                        </a:rPr>
                        <a:t>n</a:t>
                      </a:r>
                      <a:r>
                        <a:rPr lang="it-IT" sz="1200" dirty="0" smtClean="0">
                          <a:solidFill>
                            <a:srgbClr val="FFFF00"/>
                          </a:solidFill>
                          <a:latin typeface="+mn-lt"/>
                          <a:cs typeface="Times New Roman"/>
                        </a:rPr>
                        <a:t>= 495)</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it-IT" sz="1200" dirty="0" smtClean="0">
                          <a:solidFill>
                            <a:srgbClr val="FFFF00"/>
                          </a:solidFill>
                          <a:latin typeface="+mn-lt"/>
                          <a:cs typeface="Times New Roman"/>
                        </a:rPr>
                        <a:t>Invasive </a:t>
                      </a:r>
                      <a:r>
                        <a:rPr lang="it-IT" sz="1200" dirty="0" err="1" smtClean="0">
                          <a:solidFill>
                            <a:srgbClr val="FFFF00"/>
                          </a:solidFill>
                          <a:latin typeface="+mn-lt"/>
                          <a:cs typeface="Times New Roman"/>
                        </a:rPr>
                        <a:t>group</a:t>
                      </a:r>
                      <a:endParaRPr lang="it-IT" sz="1200" dirty="0" smtClean="0">
                        <a:solidFill>
                          <a:srgbClr val="FFFF00"/>
                        </a:solidFill>
                        <a:latin typeface="+mn-lt"/>
                        <a:cs typeface="Times New Roman"/>
                      </a:endParaRPr>
                    </a:p>
                    <a:p>
                      <a:pPr algn="ctr"/>
                      <a:r>
                        <a:rPr lang="it-IT" sz="1200" dirty="0" smtClean="0">
                          <a:solidFill>
                            <a:srgbClr val="FFFF00"/>
                          </a:solidFill>
                          <a:latin typeface="+mn-lt"/>
                          <a:cs typeface="Times New Roman"/>
                        </a:rPr>
                        <a:t>(</a:t>
                      </a:r>
                      <a:r>
                        <a:rPr lang="it-IT" sz="1200" i="1" dirty="0" err="1" smtClean="0">
                          <a:solidFill>
                            <a:srgbClr val="FFFF00"/>
                          </a:solidFill>
                          <a:latin typeface="+mn-lt"/>
                          <a:cs typeface="Times New Roman"/>
                        </a:rPr>
                        <a:t>n</a:t>
                      </a:r>
                      <a:r>
                        <a:rPr lang="it-IT" sz="1200" dirty="0" smtClean="0">
                          <a:solidFill>
                            <a:srgbClr val="FFFF00"/>
                          </a:solidFill>
                          <a:latin typeface="+mn-lt"/>
                          <a:cs typeface="Times New Roman"/>
                        </a:rPr>
                        <a:t>= 338)</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it-IT" sz="1200" i="1" dirty="0" err="1" smtClean="0">
                          <a:solidFill>
                            <a:srgbClr val="FFFF00"/>
                          </a:solidFill>
                          <a:latin typeface="+mn-lt"/>
                          <a:cs typeface="Times New Roman"/>
                        </a:rPr>
                        <a:t>p</a:t>
                      </a:r>
                      <a:r>
                        <a:rPr lang="it-IT" sz="1200" dirty="0" err="1" smtClean="0">
                          <a:solidFill>
                            <a:srgbClr val="FFFF00"/>
                          </a:solidFill>
                          <a:latin typeface="+mn-lt"/>
                          <a:cs typeface="Times New Roman"/>
                        </a:rPr>
                        <a:t>-value</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r>
              <a:tr h="290004">
                <a:tc gridSpan="5">
                  <a:txBody>
                    <a:bodyPr/>
                    <a:lstStyle/>
                    <a:p>
                      <a:pPr algn="l"/>
                      <a:r>
                        <a:rPr lang="it-IT" sz="1200" b="1" dirty="0" err="1" smtClean="0">
                          <a:solidFill>
                            <a:srgbClr val="FFA70B"/>
                          </a:solidFill>
                          <a:latin typeface="+mn-lt"/>
                          <a:cs typeface="Times New Roman"/>
                        </a:rPr>
                        <a:t>Clinical</a:t>
                      </a:r>
                      <a:r>
                        <a:rPr lang="it-IT" sz="1200" b="1" dirty="0" smtClean="0">
                          <a:solidFill>
                            <a:srgbClr val="FFA70B"/>
                          </a:solidFill>
                          <a:latin typeface="+mn-lt"/>
                          <a:cs typeface="Times New Roman"/>
                        </a:rPr>
                        <a:t> </a:t>
                      </a:r>
                      <a:r>
                        <a:rPr lang="it-IT" sz="1200" b="1" dirty="0" err="1" smtClean="0">
                          <a:solidFill>
                            <a:srgbClr val="FFA70B"/>
                          </a:solidFill>
                          <a:latin typeface="+mn-lt"/>
                          <a:cs typeface="Times New Roman"/>
                        </a:rPr>
                        <a:t>characteristics</a:t>
                      </a:r>
                      <a:r>
                        <a:rPr lang="it-IT" sz="1200" b="1" dirty="0" smtClean="0">
                          <a:solidFill>
                            <a:srgbClr val="FFA70B"/>
                          </a:solidFill>
                          <a:latin typeface="+mn-lt"/>
                          <a:cs typeface="Times New Roman"/>
                        </a:rPr>
                        <a:t> and </a:t>
                      </a:r>
                      <a:r>
                        <a:rPr lang="it-IT" sz="1200" b="1" dirty="0" err="1" smtClean="0">
                          <a:solidFill>
                            <a:srgbClr val="FFA70B"/>
                          </a:solidFill>
                          <a:latin typeface="+mn-lt"/>
                          <a:cs typeface="Times New Roman"/>
                        </a:rPr>
                        <a:t>comorbidities</a:t>
                      </a:r>
                      <a:r>
                        <a:rPr lang="it-IT" sz="1200" b="1" dirty="0" smtClean="0">
                          <a:solidFill>
                            <a:srgbClr val="FFA70B"/>
                          </a:solidFill>
                          <a:latin typeface="+mn-lt"/>
                          <a:cs typeface="Times New Roman"/>
                        </a:rPr>
                        <a:t>, </a:t>
                      </a:r>
                      <a:r>
                        <a:rPr lang="it-IT" sz="1200" b="1" i="1" dirty="0" err="1" smtClean="0">
                          <a:solidFill>
                            <a:srgbClr val="FFA70B"/>
                          </a:solidFill>
                          <a:latin typeface="+mn-lt"/>
                          <a:cs typeface="Times New Roman"/>
                        </a:rPr>
                        <a:t>n</a:t>
                      </a:r>
                      <a:r>
                        <a:rPr lang="it-IT" sz="1200" b="1" dirty="0" smtClean="0">
                          <a:solidFill>
                            <a:srgbClr val="FFA70B"/>
                          </a:solidFill>
                          <a:latin typeface="+mn-lt"/>
                          <a:cs typeface="Times New Roman"/>
                        </a:rPr>
                        <a:t> (%)</a:t>
                      </a:r>
                      <a:endParaRPr lang="it-IT" sz="1200" b="1" dirty="0">
                        <a:solidFill>
                          <a:srgbClr val="FFA70B"/>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2">
                        <a:lumMod val="10000"/>
                      </a:schemeClr>
                    </a:solid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0004">
                <a:tc>
                  <a:txBody>
                    <a:bodyPr/>
                    <a:lstStyle/>
                    <a:p>
                      <a:pPr algn="l"/>
                      <a:r>
                        <a:rPr lang="it-IT" sz="1200" dirty="0" err="1" smtClean="0">
                          <a:solidFill>
                            <a:srgbClr val="FFFF00"/>
                          </a:solidFill>
                          <a:latin typeface="+mn-lt"/>
                          <a:cs typeface="Times New Roman"/>
                        </a:rPr>
                        <a:t>Previous</a:t>
                      </a:r>
                      <a:r>
                        <a:rPr lang="it-IT" sz="1200" dirty="0" smtClean="0">
                          <a:solidFill>
                            <a:srgbClr val="FFFF00"/>
                          </a:solidFill>
                          <a:latin typeface="+mn-lt"/>
                          <a:cs typeface="Times New Roman"/>
                        </a:rPr>
                        <a:t> </a:t>
                      </a:r>
                      <a:r>
                        <a:rPr lang="it-IT" sz="1200" dirty="0" err="1" smtClean="0">
                          <a:solidFill>
                            <a:srgbClr val="FFFF00"/>
                          </a:solidFill>
                          <a:latin typeface="+mn-lt"/>
                          <a:cs typeface="Times New Roman"/>
                        </a:rPr>
                        <a:t>infarction</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rgbClr val="FFFF00"/>
                          </a:solidFill>
                          <a:latin typeface="+mn-lt"/>
                          <a:cs typeface="Times New Roman"/>
                        </a:rPr>
                        <a:t>48 (5.8)</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30 (6.1)</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18 (5.3)</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0.762</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a:txBody>
                    <a:bodyPr/>
                    <a:lstStyle/>
                    <a:p>
                      <a:pPr algn="l"/>
                      <a:r>
                        <a:rPr lang="it-IT" sz="1200" dirty="0" err="1" smtClean="0">
                          <a:solidFill>
                            <a:srgbClr val="FFFF00"/>
                          </a:solidFill>
                          <a:latin typeface="+mn-lt"/>
                          <a:cs typeface="Times New Roman"/>
                        </a:rPr>
                        <a:t>History</a:t>
                      </a:r>
                      <a:r>
                        <a:rPr lang="it-IT" sz="1200" dirty="0" smtClean="0">
                          <a:solidFill>
                            <a:srgbClr val="FFFF00"/>
                          </a:solidFill>
                          <a:latin typeface="+mn-lt"/>
                          <a:cs typeface="Times New Roman"/>
                        </a:rPr>
                        <a:t> of IHD</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rgbClr val="FFFF00"/>
                          </a:solidFill>
                          <a:latin typeface="+mn-lt"/>
                          <a:cs typeface="Times New Roman"/>
                        </a:rPr>
                        <a:t>65 (7.8)</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42 (8.5)</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23 (6.8)</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0.430</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a:txBody>
                    <a:bodyPr/>
                    <a:lstStyle/>
                    <a:p>
                      <a:pPr algn="l"/>
                      <a:r>
                        <a:rPr lang="it-IT" sz="1200" dirty="0" err="1" smtClean="0">
                          <a:solidFill>
                            <a:srgbClr val="FFFF00"/>
                          </a:solidFill>
                          <a:latin typeface="+mn-lt"/>
                          <a:cs typeface="Times New Roman"/>
                        </a:rPr>
                        <a:t>Atrial</a:t>
                      </a:r>
                      <a:r>
                        <a:rPr lang="it-IT" sz="1200" dirty="0" smtClean="0">
                          <a:solidFill>
                            <a:srgbClr val="FFFF00"/>
                          </a:solidFill>
                          <a:latin typeface="+mn-lt"/>
                          <a:cs typeface="Times New Roman"/>
                        </a:rPr>
                        <a:t> </a:t>
                      </a:r>
                      <a:r>
                        <a:rPr lang="it-IT" sz="1200" dirty="0" err="1" smtClean="0">
                          <a:solidFill>
                            <a:srgbClr val="FFFF00"/>
                          </a:solidFill>
                          <a:latin typeface="+mn-lt"/>
                          <a:cs typeface="Times New Roman"/>
                        </a:rPr>
                        <a:t>fibrillation</a:t>
                      </a:r>
                      <a:r>
                        <a:rPr lang="it-IT" sz="1200" dirty="0" smtClean="0">
                          <a:solidFill>
                            <a:srgbClr val="FFFF00"/>
                          </a:solidFill>
                          <a:latin typeface="+mn-lt"/>
                          <a:cs typeface="Times New Roman"/>
                        </a:rPr>
                        <a:t> </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17 (2.0)</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10 (2.0)</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(2.1)</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0.475</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a:txBody>
                    <a:bodyPr/>
                    <a:lstStyle/>
                    <a:p>
                      <a:pPr algn="l"/>
                      <a:r>
                        <a:rPr lang="it-IT" sz="1200" dirty="0" smtClean="0">
                          <a:solidFill>
                            <a:srgbClr val="FFFF00"/>
                          </a:solidFill>
                          <a:latin typeface="+mn-lt"/>
                          <a:cs typeface="Times New Roman"/>
                        </a:rPr>
                        <a:t>PAD/CVD</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266 (31.9)</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163 (32.9)</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103 (30.5)</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0.495</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a:txBody>
                    <a:bodyPr/>
                    <a:lstStyle/>
                    <a:p>
                      <a:pPr algn="l"/>
                      <a:r>
                        <a:rPr lang="it-IT" sz="1200" dirty="0" smtClean="0">
                          <a:solidFill>
                            <a:srgbClr val="FFFF00"/>
                          </a:solidFill>
                          <a:latin typeface="+mn-lt"/>
                          <a:cs typeface="Times New Roman"/>
                        </a:rPr>
                        <a:t>CKD</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54 (6.5)</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35 (7.1)</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19 (5.6)</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0.474</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a:txBody>
                    <a:bodyPr/>
                    <a:lstStyle/>
                    <a:p>
                      <a:pPr algn="l"/>
                      <a:r>
                        <a:rPr lang="it-IT" sz="1200" dirty="0" smtClean="0">
                          <a:solidFill>
                            <a:srgbClr val="FFFF00"/>
                          </a:solidFill>
                          <a:latin typeface="+mn-lt"/>
                          <a:cs typeface="Times New Roman"/>
                        </a:rPr>
                        <a:t>COPD</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101 (12.1)</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61 (12.3)</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40 (11.8)</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0.914</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a:txBody>
                    <a:bodyPr/>
                    <a:lstStyle/>
                    <a:p>
                      <a:pPr algn="l"/>
                      <a:r>
                        <a:rPr lang="it-IT" sz="1200" dirty="0" err="1" smtClean="0">
                          <a:solidFill>
                            <a:srgbClr val="FFFF00"/>
                          </a:solidFill>
                          <a:latin typeface="+mn-lt"/>
                          <a:cs typeface="Times New Roman"/>
                        </a:rPr>
                        <a:t>Malignancies</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40 (4.8)</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27 (5.4)</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13 (3.8)</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0.324</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gridSpan="5">
                  <a:txBody>
                    <a:bodyPr/>
                    <a:lstStyle/>
                    <a:p>
                      <a:pPr algn="l"/>
                      <a:r>
                        <a:rPr lang="it-IT" sz="1200" b="1" dirty="0" err="1" smtClean="0">
                          <a:solidFill>
                            <a:srgbClr val="FFA70B"/>
                          </a:solidFill>
                          <a:latin typeface="+mn-lt"/>
                          <a:cs typeface="Times New Roman"/>
                        </a:rPr>
                        <a:t>Risk</a:t>
                      </a:r>
                      <a:r>
                        <a:rPr lang="it-IT" sz="1200" b="1" dirty="0" smtClean="0">
                          <a:solidFill>
                            <a:srgbClr val="FFA70B"/>
                          </a:solidFill>
                          <a:latin typeface="+mn-lt"/>
                          <a:cs typeface="Times New Roman"/>
                        </a:rPr>
                        <a:t> </a:t>
                      </a:r>
                      <a:r>
                        <a:rPr lang="it-IT" sz="1200" b="1" dirty="0" err="1" smtClean="0">
                          <a:solidFill>
                            <a:srgbClr val="FFA70B"/>
                          </a:solidFill>
                          <a:latin typeface="+mn-lt"/>
                          <a:cs typeface="Times New Roman"/>
                        </a:rPr>
                        <a:t>factors</a:t>
                      </a:r>
                      <a:r>
                        <a:rPr lang="it-IT" sz="1200" b="1" dirty="0" smtClean="0">
                          <a:solidFill>
                            <a:srgbClr val="FFA70B"/>
                          </a:solidFill>
                          <a:latin typeface="+mn-lt"/>
                          <a:cs typeface="Times New Roman"/>
                        </a:rPr>
                        <a:t>, </a:t>
                      </a:r>
                      <a:r>
                        <a:rPr lang="it-IT" sz="1200" b="1" i="1" dirty="0" err="1" smtClean="0">
                          <a:solidFill>
                            <a:srgbClr val="FFA70B"/>
                          </a:solidFill>
                          <a:latin typeface="+mn-lt"/>
                          <a:cs typeface="Times New Roman"/>
                        </a:rPr>
                        <a:t>n</a:t>
                      </a:r>
                      <a:r>
                        <a:rPr lang="it-IT" sz="1200" b="1" i="0" dirty="0" smtClean="0">
                          <a:solidFill>
                            <a:srgbClr val="FFA70B"/>
                          </a:solidFill>
                          <a:latin typeface="+mn-lt"/>
                          <a:cs typeface="Times New Roman"/>
                        </a:rPr>
                        <a:t> (%)</a:t>
                      </a:r>
                      <a:endParaRPr lang="it-IT" sz="1200" b="1" dirty="0">
                        <a:solidFill>
                          <a:srgbClr val="FFA70B"/>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2">
                        <a:lumMod val="10000"/>
                      </a:schemeClr>
                    </a:solid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83340">
                <a:tc>
                  <a:txBody>
                    <a:bodyPr/>
                    <a:lstStyle/>
                    <a:p>
                      <a:pPr algn="l"/>
                      <a:r>
                        <a:rPr lang="it-IT" sz="1200" dirty="0" err="1" smtClean="0">
                          <a:solidFill>
                            <a:srgbClr val="FFFF00"/>
                          </a:solidFill>
                          <a:latin typeface="+mn-lt"/>
                          <a:cs typeface="Times New Roman"/>
                        </a:rPr>
                        <a:t>Hypercholesterolaemia</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485 (58.2)</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274 (55.3)</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211 (62.4)</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rgbClr val="FFFF00"/>
                          </a:solidFill>
                          <a:latin typeface="+mn-lt"/>
                          <a:cs typeface="Times New Roman"/>
                        </a:rPr>
                        <a:t>0.045</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a:txBody>
                    <a:bodyPr/>
                    <a:lstStyle/>
                    <a:p>
                      <a:pPr algn="l"/>
                      <a:r>
                        <a:rPr lang="it-IT" sz="1200" dirty="0" err="1" smtClean="0">
                          <a:solidFill>
                            <a:srgbClr val="FFFF00"/>
                          </a:solidFill>
                          <a:latin typeface="+mn-lt"/>
                          <a:cs typeface="Times New Roman"/>
                        </a:rPr>
                        <a:t>Diabetes</a:t>
                      </a:r>
                      <a:r>
                        <a:rPr lang="it-IT" sz="1200" dirty="0" smtClean="0">
                          <a:solidFill>
                            <a:srgbClr val="FFFF00"/>
                          </a:solidFill>
                          <a:latin typeface="+mn-lt"/>
                          <a:cs typeface="Times New Roman"/>
                        </a:rPr>
                        <a:t> </a:t>
                      </a:r>
                      <a:r>
                        <a:rPr lang="it-IT" sz="1200" dirty="0" err="1" smtClean="0">
                          <a:solidFill>
                            <a:srgbClr val="FFFF00"/>
                          </a:solidFill>
                          <a:latin typeface="+mn-lt"/>
                          <a:cs typeface="Times New Roman"/>
                        </a:rPr>
                        <a:t>mellitus</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243 (29.2)</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152 (30.7)</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91 (26.9)</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0.245</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a:txBody>
                    <a:bodyPr/>
                    <a:lstStyle/>
                    <a:p>
                      <a:pPr algn="l"/>
                      <a:r>
                        <a:rPr lang="it-IT" sz="1200" dirty="0" err="1" smtClean="0">
                          <a:solidFill>
                            <a:srgbClr val="FFFF00"/>
                          </a:solidFill>
                          <a:latin typeface="+mn-lt"/>
                          <a:cs typeface="Times New Roman"/>
                        </a:rPr>
                        <a:t>Hypertension</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672 (80.7)</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405 (81.8)</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267 (79.0)</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0.326</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a:txBody>
                    <a:bodyPr/>
                    <a:lstStyle/>
                    <a:p>
                      <a:pPr algn="l"/>
                      <a:r>
                        <a:rPr lang="it-IT" sz="1200" dirty="0" smtClean="0">
                          <a:solidFill>
                            <a:srgbClr val="FFFF00"/>
                          </a:solidFill>
                          <a:latin typeface="+mn-lt"/>
                          <a:cs typeface="Times New Roman"/>
                        </a:rPr>
                        <a:t>Family </a:t>
                      </a:r>
                      <a:r>
                        <a:rPr lang="it-IT" sz="1200" dirty="0" err="1" smtClean="0">
                          <a:solidFill>
                            <a:srgbClr val="FFFF00"/>
                          </a:solidFill>
                          <a:latin typeface="+mn-lt"/>
                          <a:cs typeface="Times New Roman"/>
                        </a:rPr>
                        <a:t>history</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188 (22.6)</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107 (21.6)</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81 (23.9)</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0.447</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483340">
                <a:tc>
                  <a:txBody>
                    <a:bodyPr/>
                    <a:lstStyle/>
                    <a:p>
                      <a:pPr algn="l"/>
                      <a:r>
                        <a:rPr lang="it-IT" sz="1200" dirty="0" smtClean="0">
                          <a:solidFill>
                            <a:srgbClr val="FFFF00"/>
                          </a:solidFill>
                          <a:latin typeface="+mn-lt"/>
                          <a:cs typeface="Times New Roman"/>
                        </a:rPr>
                        <a:t>Active or </a:t>
                      </a:r>
                      <a:r>
                        <a:rPr lang="it-IT" sz="1200" dirty="0" err="1" smtClean="0">
                          <a:solidFill>
                            <a:srgbClr val="FFFF00"/>
                          </a:solidFill>
                          <a:latin typeface="+mn-lt"/>
                          <a:cs typeface="Times New Roman"/>
                        </a:rPr>
                        <a:t>prior</a:t>
                      </a:r>
                      <a:r>
                        <a:rPr lang="it-IT" sz="1200" dirty="0" smtClean="0">
                          <a:solidFill>
                            <a:srgbClr val="FFFF00"/>
                          </a:solidFill>
                          <a:latin typeface="+mn-lt"/>
                          <a:cs typeface="Times New Roman"/>
                        </a:rPr>
                        <a:t> </a:t>
                      </a:r>
                      <a:r>
                        <a:rPr lang="it-IT" sz="1200" dirty="0" err="1" smtClean="0">
                          <a:solidFill>
                            <a:srgbClr val="FFFF00"/>
                          </a:solidFill>
                          <a:latin typeface="+mn-lt"/>
                          <a:cs typeface="Times New Roman"/>
                        </a:rPr>
                        <a:t>smokers</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254 (30.5)</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140 (28.2)</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114 (33.7)</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0.107</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r h="290004">
                <a:tc>
                  <a:txBody>
                    <a:bodyPr/>
                    <a:lstStyle/>
                    <a:p>
                      <a:pPr algn="l"/>
                      <a:r>
                        <a:rPr lang="it-IT" sz="1200" dirty="0" err="1" smtClean="0">
                          <a:solidFill>
                            <a:srgbClr val="FFFF00"/>
                          </a:solidFill>
                          <a:latin typeface="+mn-lt"/>
                          <a:cs typeface="Times New Roman"/>
                        </a:rPr>
                        <a:t>Obesity</a:t>
                      </a:r>
                      <a:endParaRPr lang="it-IT" sz="1200" dirty="0">
                        <a:solidFill>
                          <a:srgbClr val="FFFF00"/>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200" dirty="0" smtClean="0">
                          <a:solidFill>
                            <a:schemeClr val="bg1"/>
                          </a:solidFill>
                          <a:latin typeface="+mn-lt"/>
                          <a:cs typeface="Times New Roman"/>
                        </a:rPr>
                        <a:t>154 (18.5)</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100 (20.2)</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54 (16.0)</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algn="ctr"/>
                      <a:r>
                        <a:rPr lang="it-IT" sz="1200" dirty="0" smtClean="0">
                          <a:solidFill>
                            <a:schemeClr val="bg1"/>
                          </a:solidFill>
                          <a:latin typeface="+mn-lt"/>
                          <a:cs typeface="Times New Roman"/>
                        </a:rPr>
                        <a:t>0.145</a:t>
                      </a:r>
                      <a:endParaRPr lang="it-IT" sz="1200" dirty="0">
                        <a:solidFill>
                          <a:schemeClr val="bg1"/>
                        </a:solidFill>
                        <a:latin typeface="+mn-lt"/>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bl>
          </a:graphicData>
        </a:graphic>
      </p:graphicFrame>
      <p:pic>
        <p:nvPicPr>
          <p:cNvPr id="6" name="Immagine 5"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8" y="6108467"/>
            <a:ext cx="845661" cy="635737"/>
          </a:xfrm>
          <a:prstGeom prst="rect">
            <a:avLst/>
          </a:prstGeom>
        </p:spPr>
      </p:pic>
      <p:pic>
        <p:nvPicPr>
          <p:cNvPr id="7"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27260" y="0"/>
            <a:ext cx="5476780" cy="584776"/>
          </a:xfrm>
          <a:prstGeom prst="rect">
            <a:avLst/>
          </a:prstGeom>
          <a:noFill/>
        </p:spPr>
        <p:txBody>
          <a:bodyPr wrap="none" rtlCol="0">
            <a:spAutoFit/>
          </a:bodyPr>
          <a:lstStyle/>
          <a:p>
            <a:r>
              <a:rPr lang="it-IT" sz="3200" b="1" dirty="0" smtClean="0">
                <a:solidFill>
                  <a:srgbClr val="FFFF00"/>
                </a:solidFill>
              </a:rPr>
              <a:t>Baseline </a:t>
            </a:r>
            <a:r>
              <a:rPr lang="it-IT" sz="3200" b="1" dirty="0" err="1" smtClean="0">
                <a:solidFill>
                  <a:srgbClr val="FFFF00"/>
                </a:solidFill>
              </a:rPr>
              <a:t>characteristics</a:t>
            </a:r>
            <a:r>
              <a:rPr lang="it-IT" sz="3200" b="1" dirty="0" smtClean="0">
                <a:solidFill>
                  <a:srgbClr val="FFFF00"/>
                </a:solidFill>
              </a:rPr>
              <a:t> - 1</a:t>
            </a:r>
            <a:endParaRPr lang="it-IT" sz="3200" b="1" dirty="0">
              <a:solidFill>
                <a:srgbClr val="FFFF00"/>
              </a:solidFill>
            </a:endParaRPr>
          </a:p>
        </p:txBody>
      </p:sp>
      <p:sp>
        <p:nvSpPr>
          <p:cNvPr id="9" name="CasellaDiTesto 8"/>
          <p:cNvSpPr txBox="1"/>
          <p:nvPr/>
        </p:nvSpPr>
        <p:spPr>
          <a:xfrm>
            <a:off x="229385" y="692695"/>
            <a:ext cx="8672529" cy="369332"/>
          </a:xfrm>
          <a:prstGeom prst="rect">
            <a:avLst/>
          </a:prstGeom>
          <a:noFill/>
        </p:spPr>
        <p:txBody>
          <a:bodyPr wrap="square" rtlCol="0">
            <a:spAutoFit/>
          </a:bodyPr>
          <a:lstStyle/>
          <a:p>
            <a:r>
              <a:rPr lang="it-IT" dirty="0" err="1" smtClean="0">
                <a:solidFill>
                  <a:schemeClr val="bg1"/>
                </a:solidFill>
              </a:rPr>
              <a:t>Patient</a:t>
            </a:r>
            <a:r>
              <a:rPr lang="it-IT" dirty="0" smtClean="0">
                <a:solidFill>
                  <a:schemeClr val="bg1"/>
                </a:solidFill>
              </a:rPr>
              <a:t> </a:t>
            </a:r>
            <a:r>
              <a:rPr lang="it-IT" dirty="0" err="1" smtClean="0">
                <a:solidFill>
                  <a:schemeClr val="bg1"/>
                </a:solidFill>
              </a:rPr>
              <a:t>population</a:t>
            </a:r>
            <a:r>
              <a:rPr lang="it-IT" dirty="0" smtClean="0">
                <a:solidFill>
                  <a:schemeClr val="bg1"/>
                </a:solidFill>
              </a:rPr>
              <a:t>: 833 </a:t>
            </a:r>
            <a:r>
              <a:rPr lang="it-IT" dirty="0" err="1" smtClean="0">
                <a:solidFill>
                  <a:schemeClr val="bg1"/>
                </a:solidFill>
              </a:rPr>
              <a:t>pts</a:t>
            </a:r>
            <a:r>
              <a:rPr lang="it-IT" dirty="0" smtClean="0">
                <a:solidFill>
                  <a:schemeClr val="bg1"/>
                </a:solidFill>
              </a:rPr>
              <a:t>.  </a:t>
            </a:r>
            <a:r>
              <a:rPr lang="it-IT" dirty="0" err="1" smtClean="0">
                <a:solidFill>
                  <a:schemeClr val="bg1"/>
                </a:solidFill>
              </a:rPr>
              <a:t>Mean</a:t>
            </a:r>
            <a:r>
              <a:rPr lang="it-IT" dirty="0" smtClean="0">
                <a:solidFill>
                  <a:schemeClr val="bg1"/>
                </a:solidFill>
              </a:rPr>
              <a:t> </a:t>
            </a:r>
            <a:r>
              <a:rPr lang="it-IT" dirty="0" err="1" smtClean="0">
                <a:solidFill>
                  <a:schemeClr val="bg1"/>
                </a:solidFill>
              </a:rPr>
              <a:t>age</a:t>
            </a:r>
            <a:r>
              <a:rPr lang="it-IT" dirty="0" smtClean="0">
                <a:solidFill>
                  <a:schemeClr val="bg1"/>
                </a:solidFill>
              </a:rPr>
              <a:t>: 66.9±10 </a:t>
            </a:r>
            <a:r>
              <a:rPr lang="it-IT" dirty="0" err="1" smtClean="0">
                <a:solidFill>
                  <a:schemeClr val="bg1"/>
                </a:solidFill>
              </a:rPr>
              <a:t>yrs</a:t>
            </a:r>
            <a:r>
              <a:rPr lang="it-IT" dirty="0" smtClean="0">
                <a:solidFill>
                  <a:schemeClr val="bg1"/>
                </a:solidFill>
              </a:rPr>
              <a:t>	M: 465 (56%)  </a:t>
            </a:r>
            <a:r>
              <a:rPr lang="it-IT" dirty="0" err="1" smtClean="0">
                <a:solidFill>
                  <a:schemeClr val="bg1"/>
                </a:solidFill>
              </a:rPr>
              <a:t>F</a:t>
            </a:r>
            <a:r>
              <a:rPr lang="it-IT" dirty="0" smtClean="0">
                <a:solidFill>
                  <a:schemeClr val="bg1"/>
                </a:solidFill>
              </a:rPr>
              <a:t>: 368 (44%)</a:t>
            </a:r>
            <a:endParaRPr lang="it-IT" dirty="0">
              <a:solidFill>
                <a:schemeClr val="bg1"/>
              </a:solidFill>
            </a:endParaRPr>
          </a:p>
        </p:txBody>
      </p:sp>
    </p:spTree>
    <p:extLst>
      <p:ext uri="{BB962C8B-B14F-4D97-AF65-F5344CB8AC3E}">
        <p14:creationId xmlns:p14="http://schemas.microsoft.com/office/powerpoint/2010/main" val="27668210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8" y="6108467"/>
            <a:ext cx="845661" cy="635737"/>
          </a:xfrm>
          <a:prstGeom prst="rect">
            <a:avLst/>
          </a:prstGeom>
        </p:spPr>
      </p:pic>
      <p:pic>
        <p:nvPicPr>
          <p:cNvPr id="7"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27260" y="398742"/>
            <a:ext cx="5476780" cy="584776"/>
          </a:xfrm>
          <a:prstGeom prst="rect">
            <a:avLst/>
          </a:prstGeom>
          <a:noFill/>
        </p:spPr>
        <p:txBody>
          <a:bodyPr wrap="none" rtlCol="0">
            <a:spAutoFit/>
          </a:bodyPr>
          <a:lstStyle/>
          <a:p>
            <a:r>
              <a:rPr lang="it-IT" sz="3200" b="1" dirty="0" smtClean="0">
                <a:solidFill>
                  <a:srgbClr val="FFFF00"/>
                </a:solidFill>
              </a:rPr>
              <a:t>Baseline </a:t>
            </a:r>
            <a:r>
              <a:rPr lang="it-IT" sz="3200" b="1" dirty="0" err="1" smtClean="0">
                <a:solidFill>
                  <a:srgbClr val="FFFF00"/>
                </a:solidFill>
              </a:rPr>
              <a:t>characteristics</a:t>
            </a:r>
            <a:r>
              <a:rPr lang="it-IT" sz="3200" b="1" dirty="0" smtClean="0">
                <a:solidFill>
                  <a:srgbClr val="FFFF00"/>
                </a:solidFill>
              </a:rPr>
              <a:t> - 2</a:t>
            </a:r>
            <a:endParaRPr lang="it-IT" sz="3200" b="1" dirty="0">
              <a:solidFill>
                <a:srgbClr val="FFFF00"/>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4005459761"/>
              </p:ext>
            </p:extLst>
          </p:nvPr>
        </p:nvGraphicFramePr>
        <p:xfrm>
          <a:off x="765123" y="1483406"/>
          <a:ext cx="7601053" cy="3947515"/>
        </p:xfrm>
        <a:graphic>
          <a:graphicData uri="http://schemas.openxmlformats.org/drawingml/2006/table">
            <a:tbl>
              <a:tblPr firstRow="1" bandRow="1">
                <a:tableStyleId>{5C22544A-7EE6-4342-B048-85BDC9FD1C3A}</a:tableStyleId>
              </a:tblPr>
              <a:tblGrid>
                <a:gridCol w="2231492"/>
                <a:gridCol w="1397285"/>
                <a:gridCol w="1397283"/>
                <a:gridCol w="1457167"/>
                <a:gridCol w="1117826"/>
              </a:tblGrid>
              <a:tr h="734422">
                <a:tc>
                  <a:txBody>
                    <a:bodyPr/>
                    <a:lstStyle/>
                    <a:p>
                      <a:endParaRPr lang="it-IT" sz="1400" dirty="0">
                        <a:solidFill>
                          <a:srgbClr val="FFFFFF"/>
                        </a:solidFill>
                        <a:latin typeface="+mn-lt"/>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err="1" smtClean="0">
                          <a:solidFill>
                            <a:srgbClr val="FFFF00"/>
                          </a:solidFill>
                          <a:latin typeface="+mn-lt"/>
                          <a:cs typeface="Times New Roman"/>
                        </a:rPr>
                        <a:t>Overall</a:t>
                      </a:r>
                      <a:endParaRPr lang="it-IT" sz="1400" dirty="0" smtClean="0">
                        <a:solidFill>
                          <a:srgbClr val="FFFF00"/>
                        </a:solidFill>
                        <a:latin typeface="+mn-lt"/>
                        <a:cs typeface="Times New Roman"/>
                      </a:endParaRPr>
                    </a:p>
                    <a:p>
                      <a:pPr algn="ctr"/>
                      <a:r>
                        <a:rPr lang="it-IT" sz="1400" dirty="0" smtClean="0">
                          <a:solidFill>
                            <a:srgbClr val="FFFF00"/>
                          </a:solidFill>
                          <a:latin typeface="+mn-lt"/>
                          <a:cs typeface="Times New Roman"/>
                        </a:rPr>
                        <a:t>(</a:t>
                      </a:r>
                      <a:r>
                        <a:rPr lang="it-IT" sz="1400" i="1" dirty="0" err="1" smtClean="0">
                          <a:solidFill>
                            <a:srgbClr val="FFFF00"/>
                          </a:solidFill>
                          <a:latin typeface="+mn-lt"/>
                          <a:cs typeface="Times New Roman"/>
                        </a:rPr>
                        <a:t>n</a:t>
                      </a:r>
                      <a:r>
                        <a:rPr lang="it-IT" sz="1400" dirty="0" smtClean="0">
                          <a:solidFill>
                            <a:srgbClr val="FFFF00"/>
                          </a:solidFill>
                          <a:latin typeface="+mn-lt"/>
                          <a:cs typeface="Times New Roman"/>
                        </a:rPr>
                        <a:t>= 833)</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it-IT" sz="1400" dirty="0" err="1" smtClean="0">
                          <a:solidFill>
                            <a:srgbClr val="FFFF00"/>
                          </a:solidFill>
                          <a:latin typeface="+mn-lt"/>
                          <a:cs typeface="Times New Roman"/>
                        </a:rPr>
                        <a:t>Medical</a:t>
                      </a:r>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group</a:t>
                      </a:r>
                      <a:endParaRPr lang="it-IT" sz="1400" dirty="0" smtClean="0">
                        <a:solidFill>
                          <a:srgbClr val="FFFF00"/>
                        </a:solidFill>
                        <a:latin typeface="+mn-lt"/>
                        <a:cs typeface="Times New Roman"/>
                      </a:endParaRPr>
                    </a:p>
                    <a:p>
                      <a:pPr algn="ctr"/>
                      <a:r>
                        <a:rPr lang="it-IT" sz="1400" dirty="0" smtClean="0">
                          <a:solidFill>
                            <a:srgbClr val="FFFF00"/>
                          </a:solidFill>
                          <a:latin typeface="+mn-lt"/>
                          <a:cs typeface="Times New Roman"/>
                        </a:rPr>
                        <a:t>(</a:t>
                      </a:r>
                      <a:r>
                        <a:rPr lang="it-IT" sz="1400" i="1" dirty="0" err="1" smtClean="0">
                          <a:solidFill>
                            <a:srgbClr val="FFFF00"/>
                          </a:solidFill>
                          <a:latin typeface="+mn-lt"/>
                          <a:cs typeface="Times New Roman"/>
                        </a:rPr>
                        <a:t>n</a:t>
                      </a:r>
                      <a:r>
                        <a:rPr lang="it-IT" sz="1400" dirty="0" smtClean="0">
                          <a:solidFill>
                            <a:srgbClr val="FFFF00"/>
                          </a:solidFill>
                          <a:latin typeface="+mn-lt"/>
                          <a:cs typeface="Times New Roman"/>
                        </a:rPr>
                        <a:t>= 495)</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it-IT" sz="1400" dirty="0" smtClean="0">
                          <a:solidFill>
                            <a:srgbClr val="FFFF00"/>
                          </a:solidFill>
                          <a:latin typeface="+mn-lt"/>
                          <a:cs typeface="Times New Roman"/>
                        </a:rPr>
                        <a:t>Invasive </a:t>
                      </a:r>
                      <a:r>
                        <a:rPr lang="it-IT" sz="1400" dirty="0" err="1" smtClean="0">
                          <a:solidFill>
                            <a:srgbClr val="FFFF00"/>
                          </a:solidFill>
                          <a:latin typeface="+mn-lt"/>
                          <a:cs typeface="Times New Roman"/>
                        </a:rPr>
                        <a:t>group</a:t>
                      </a:r>
                      <a:endParaRPr lang="it-IT" sz="1400" dirty="0" smtClean="0">
                        <a:solidFill>
                          <a:srgbClr val="FFFF00"/>
                        </a:solidFill>
                        <a:latin typeface="+mn-lt"/>
                        <a:cs typeface="Times New Roman"/>
                      </a:endParaRPr>
                    </a:p>
                    <a:p>
                      <a:pPr algn="ctr"/>
                      <a:r>
                        <a:rPr lang="it-IT" sz="1400" dirty="0" smtClean="0">
                          <a:solidFill>
                            <a:srgbClr val="FFFF00"/>
                          </a:solidFill>
                          <a:latin typeface="+mn-lt"/>
                          <a:cs typeface="Times New Roman"/>
                        </a:rPr>
                        <a:t>(</a:t>
                      </a:r>
                      <a:r>
                        <a:rPr lang="it-IT" sz="1400" i="1" dirty="0" err="1" smtClean="0">
                          <a:solidFill>
                            <a:srgbClr val="FFFF00"/>
                          </a:solidFill>
                          <a:latin typeface="+mn-lt"/>
                          <a:cs typeface="Times New Roman"/>
                        </a:rPr>
                        <a:t>n</a:t>
                      </a:r>
                      <a:r>
                        <a:rPr lang="it-IT" sz="1400" dirty="0" smtClean="0">
                          <a:solidFill>
                            <a:srgbClr val="FFFF00"/>
                          </a:solidFill>
                          <a:latin typeface="+mn-lt"/>
                          <a:cs typeface="Times New Roman"/>
                        </a:rPr>
                        <a:t>= 338)</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it-IT" sz="1400" i="1" dirty="0" err="1" smtClean="0">
                          <a:solidFill>
                            <a:srgbClr val="FFFF00"/>
                          </a:solidFill>
                          <a:latin typeface="+mn-lt"/>
                          <a:cs typeface="Times New Roman"/>
                        </a:rPr>
                        <a:t>p</a:t>
                      </a:r>
                      <a:r>
                        <a:rPr lang="it-IT" sz="1400" dirty="0" err="1" smtClean="0">
                          <a:solidFill>
                            <a:srgbClr val="FFFF00"/>
                          </a:solidFill>
                          <a:latin typeface="+mn-lt"/>
                          <a:cs typeface="Times New Roman"/>
                        </a:rPr>
                        <a:t>-value</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6009">
                <a:tc gridSpan="5">
                  <a:txBody>
                    <a:bodyPr/>
                    <a:lstStyle/>
                    <a:p>
                      <a:pPr algn="l"/>
                      <a:r>
                        <a:rPr lang="it-IT" sz="1400" b="1" dirty="0" smtClean="0">
                          <a:solidFill>
                            <a:srgbClr val="FFA70B"/>
                          </a:solidFill>
                          <a:latin typeface="+mn-lt"/>
                          <a:cs typeface="Times New Roman"/>
                        </a:rPr>
                        <a:t>Angina</a:t>
                      </a:r>
                      <a:r>
                        <a:rPr lang="it-IT" sz="1400" b="1" baseline="0" dirty="0" smtClean="0">
                          <a:solidFill>
                            <a:srgbClr val="FFA70B"/>
                          </a:solidFill>
                          <a:latin typeface="+mn-lt"/>
                          <a:cs typeface="Times New Roman"/>
                        </a:rPr>
                        <a:t> </a:t>
                      </a:r>
                      <a:r>
                        <a:rPr lang="it-IT" sz="1400" b="1" baseline="0" dirty="0" err="1" smtClean="0">
                          <a:solidFill>
                            <a:srgbClr val="FFA70B"/>
                          </a:solidFill>
                          <a:latin typeface="+mn-lt"/>
                          <a:cs typeface="Times New Roman"/>
                        </a:rPr>
                        <a:t>presentation</a:t>
                      </a:r>
                      <a:r>
                        <a:rPr lang="it-IT" sz="1400" b="1" dirty="0" smtClean="0">
                          <a:solidFill>
                            <a:srgbClr val="FFA70B"/>
                          </a:solidFill>
                          <a:latin typeface="+mn-lt"/>
                          <a:cs typeface="Times New Roman"/>
                        </a:rPr>
                        <a:t>, </a:t>
                      </a:r>
                      <a:r>
                        <a:rPr lang="it-IT" sz="1400" b="1" i="1" dirty="0" err="1" smtClean="0">
                          <a:solidFill>
                            <a:srgbClr val="FFA70B"/>
                          </a:solidFill>
                          <a:latin typeface="+mn-lt"/>
                          <a:cs typeface="Times New Roman"/>
                        </a:rPr>
                        <a:t>n</a:t>
                      </a:r>
                      <a:r>
                        <a:rPr lang="it-IT" sz="1400" b="1" i="0" baseline="0" dirty="0" smtClean="0">
                          <a:solidFill>
                            <a:srgbClr val="FFA70B"/>
                          </a:solidFill>
                          <a:latin typeface="+mn-lt"/>
                          <a:cs typeface="Times New Roman"/>
                        </a:rPr>
                        <a:t> (%)</a:t>
                      </a:r>
                      <a:endParaRPr lang="it-IT" sz="1400" b="1" dirty="0">
                        <a:solidFill>
                          <a:srgbClr val="FFA70B"/>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10000"/>
                      </a:schemeClr>
                    </a:solid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10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20215">
                <a:tc>
                  <a:txBody>
                    <a:bodyPr/>
                    <a:lstStyle/>
                    <a:p>
                      <a:pPr algn="l"/>
                      <a:r>
                        <a:rPr lang="it-IT" sz="1400" dirty="0" err="1" smtClean="0">
                          <a:solidFill>
                            <a:srgbClr val="FFFF00"/>
                          </a:solidFill>
                          <a:latin typeface="+mn-lt"/>
                          <a:cs typeface="Times New Roman"/>
                        </a:rPr>
                        <a:t>Typical</a:t>
                      </a:r>
                      <a:r>
                        <a:rPr lang="it-IT" sz="1400" dirty="0" smtClean="0">
                          <a:solidFill>
                            <a:srgbClr val="FFFF00"/>
                          </a:solidFill>
                          <a:latin typeface="+mn-lt"/>
                          <a:cs typeface="Times New Roman"/>
                        </a:rPr>
                        <a:t> angina</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rgbClr val="FFFFFF"/>
                          </a:solidFill>
                          <a:latin typeface="+mn-lt"/>
                          <a:cs typeface="Times New Roman"/>
                        </a:rPr>
                        <a:t>628 </a:t>
                      </a:r>
                      <a:r>
                        <a:rPr lang="it-IT" sz="1400" dirty="0" smtClean="0">
                          <a:solidFill>
                            <a:srgbClr val="FFFF00"/>
                          </a:solidFill>
                          <a:latin typeface="+mn-lt"/>
                          <a:cs typeface="Times New Roman"/>
                        </a:rPr>
                        <a:t>(75.4</a:t>
                      </a:r>
                      <a:r>
                        <a:rPr lang="it-IT" sz="1400" dirty="0" smtClean="0">
                          <a:solidFill>
                            <a:srgbClr val="FFFFFF"/>
                          </a:solidFill>
                          <a:latin typeface="+mn-lt"/>
                          <a:cs typeface="Times New Roman"/>
                        </a:rPr>
                        <a:t>)</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342 (69.1)</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286 (84.6)</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00"/>
                          </a:solidFill>
                          <a:latin typeface="+mn-lt"/>
                          <a:cs typeface="Times New Roman"/>
                        </a:rPr>
                        <a:t>&lt;0.0001</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520215">
                <a:tc>
                  <a:txBody>
                    <a:bodyPr/>
                    <a:lstStyle/>
                    <a:p>
                      <a:pPr algn="l"/>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Effort</a:t>
                      </a:r>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fixed</a:t>
                      </a:r>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threshold</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rgbClr val="FFFFFF"/>
                          </a:solidFill>
                          <a:latin typeface="+mn-lt"/>
                          <a:cs typeface="Times New Roman"/>
                        </a:rPr>
                        <a:t>298 (35.8)</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174 (35.1)</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124 (36.7)</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0.659</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520215">
                <a:tc>
                  <a:txBody>
                    <a:bodyPr/>
                    <a:lstStyle/>
                    <a:p>
                      <a:pPr algn="l"/>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Effort</a:t>
                      </a:r>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variable</a:t>
                      </a:r>
                      <a:r>
                        <a:rPr lang="it-IT" sz="1400" baseline="0" dirty="0" smtClean="0">
                          <a:solidFill>
                            <a:srgbClr val="FFFF00"/>
                          </a:solidFill>
                          <a:latin typeface="+mn-lt"/>
                          <a:cs typeface="Times New Roman"/>
                        </a:rPr>
                        <a:t> </a:t>
                      </a:r>
                      <a:r>
                        <a:rPr lang="it-IT" sz="1400" baseline="0" dirty="0" err="1" smtClean="0">
                          <a:solidFill>
                            <a:srgbClr val="FFFF00"/>
                          </a:solidFill>
                          <a:latin typeface="+mn-lt"/>
                          <a:cs typeface="Times New Roman"/>
                        </a:rPr>
                        <a:t>threshold</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rgbClr val="FFFFFF"/>
                          </a:solidFill>
                          <a:latin typeface="+mn-lt"/>
                          <a:cs typeface="Times New Roman"/>
                        </a:rPr>
                        <a:t>168 (20.2)</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74 (14.9)</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94 (27.8)</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&lt;0.0001</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520215">
                <a:tc>
                  <a:txBody>
                    <a:bodyPr/>
                    <a:lstStyle/>
                    <a:p>
                      <a:pPr algn="l"/>
                      <a:r>
                        <a:rPr lang="it-IT" sz="1400" dirty="0" smtClean="0">
                          <a:solidFill>
                            <a:srgbClr val="FFFF00"/>
                          </a:solidFill>
                          <a:latin typeface="+mn-lt"/>
                          <a:cs typeface="Times New Roman"/>
                        </a:rPr>
                        <a:t>- Mixed</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rgbClr val="FFFFFF"/>
                          </a:solidFill>
                          <a:latin typeface="+mn-lt"/>
                          <a:cs typeface="Times New Roman"/>
                        </a:rPr>
                        <a:t>133 (15.9)</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80 (16.2)</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53 (15.7)</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0.923</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06009">
                <a:tc>
                  <a:txBody>
                    <a:bodyPr/>
                    <a:lstStyle/>
                    <a:p>
                      <a:pPr algn="l"/>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Rest</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rgbClr val="FFFFFF"/>
                          </a:solidFill>
                          <a:latin typeface="+mn-lt"/>
                          <a:cs typeface="Times New Roman"/>
                        </a:rPr>
                        <a:t>29 (3.5)</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14 (2.8)</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15 (4.4)</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0.249</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520215">
                <a:tc>
                  <a:txBody>
                    <a:bodyPr/>
                    <a:lstStyle/>
                    <a:p>
                      <a:pPr algn="l"/>
                      <a:r>
                        <a:rPr lang="it-IT" sz="1400" dirty="0" err="1" smtClean="0">
                          <a:solidFill>
                            <a:srgbClr val="FFFF00"/>
                          </a:solidFill>
                          <a:latin typeface="+mn-lt"/>
                          <a:cs typeface="Times New Roman"/>
                        </a:rPr>
                        <a:t>Atypical</a:t>
                      </a:r>
                      <a:r>
                        <a:rPr lang="it-IT" sz="1400" dirty="0" smtClean="0">
                          <a:solidFill>
                            <a:srgbClr val="FFFF00"/>
                          </a:solidFill>
                          <a:latin typeface="+mn-lt"/>
                          <a:cs typeface="Times New Roman"/>
                        </a:rPr>
                        <a:t> angina + ischemia</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rgbClr val="FFFFFF"/>
                          </a:solidFill>
                          <a:latin typeface="+mn-lt"/>
                          <a:cs typeface="Times New Roman"/>
                        </a:rPr>
                        <a:t>205 (</a:t>
                      </a:r>
                      <a:r>
                        <a:rPr lang="it-IT" sz="1400" dirty="0" smtClean="0">
                          <a:solidFill>
                            <a:srgbClr val="FFFF00"/>
                          </a:solidFill>
                          <a:latin typeface="+mn-lt"/>
                          <a:cs typeface="Times New Roman"/>
                        </a:rPr>
                        <a:t>24.6</a:t>
                      </a:r>
                      <a:r>
                        <a:rPr lang="it-IT" sz="1400" dirty="0" smtClean="0">
                          <a:solidFill>
                            <a:srgbClr val="FFFFFF"/>
                          </a:solidFill>
                          <a:latin typeface="+mn-lt"/>
                          <a:cs typeface="Times New Roman"/>
                        </a:rPr>
                        <a:t>)</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153</a:t>
                      </a:r>
                      <a:r>
                        <a:rPr lang="it-IT" sz="1400" baseline="0" dirty="0" smtClean="0">
                          <a:solidFill>
                            <a:srgbClr val="FFFFFF"/>
                          </a:solidFill>
                          <a:latin typeface="+mn-lt"/>
                          <a:cs typeface="Times New Roman"/>
                        </a:rPr>
                        <a:t> </a:t>
                      </a:r>
                      <a:r>
                        <a:rPr lang="it-IT" sz="1400" dirty="0" smtClean="0">
                          <a:solidFill>
                            <a:srgbClr val="FFFFFF"/>
                          </a:solidFill>
                          <a:latin typeface="+mn-lt"/>
                          <a:cs typeface="Times New Roman"/>
                        </a:rPr>
                        <a:t>(30.9)</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FF"/>
                          </a:solidFill>
                          <a:latin typeface="+mn-lt"/>
                          <a:cs typeface="Times New Roman"/>
                        </a:rPr>
                        <a:t>52 (15.4)</a:t>
                      </a:r>
                      <a:endParaRPr lang="it-IT" sz="1400" dirty="0">
                        <a:solidFill>
                          <a:srgbClr val="FFFFFF"/>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rgbClr val="FFFF00"/>
                          </a:solidFill>
                          <a:latin typeface="+mn-lt"/>
                          <a:cs typeface="Times New Roman"/>
                        </a:rPr>
                        <a:t>&lt;0.0001</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487321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8" y="6108467"/>
            <a:ext cx="845661" cy="635737"/>
          </a:xfrm>
          <a:prstGeom prst="rect">
            <a:avLst/>
          </a:prstGeom>
        </p:spPr>
      </p:pic>
      <p:pic>
        <p:nvPicPr>
          <p:cNvPr id="7"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27260" y="251060"/>
            <a:ext cx="5476780" cy="584776"/>
          </a:xfrm>
          <a:prstGeom prst="rect">
            <a:avLst/>
          </a:prstGeom>
          <a:noFill/>
        </p:spPr>
        <p:txBody>
          <a:bodyPr wrap="none" rtlCol="0">
            <a:spAutoFit/>
          </a:bodyPr>
          <a:lstStyle/>
          <a:p>
            <a:r>
              <a:rPr lang="it-IT" sz="3200" b="1" dirty="0" smtClean="0">
                <a:solidFill>
                  <a:srgbClr val="FFFF00"/>
                </a:solidFill>
              </a:rPr>
              <a:t>Baseline </a:t>
            </a:r>
            <a:r>
              <a:rPr lang="it-IT" sz="3200" b="1" dirty="0" err="1" smtClean="0">
                <a:solidFill>
                  <a:srgbClr val="FFFF00"/>
                </a:solidFill>
              </a:rPr>
              <a:t>characteristics</a:t>
            </a:r>
            <a:r>
              <a:rPr lang="it-IT" sz="3200" b="1" dirty="0" smtClean="0">
                <a:solidFill>
                  <a:srgbClr val="FFFF00"/>
                </a:solidFill>
              </a:rPr>
              <a:t> - 3 </a:t>
            </a:r>
            <a:endParaRPr lang="it-IT" sz="3200" b="1" dirty="0">
              <a:solidFill>
                <a:srgbClr val="FFFF00"/>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2480309036"/>
              </p:ext>
            </p:extLst>
          </p:nvPr>
        </p:nvGraphicFramePr>
        <p:xfrm>
          <a:off x="830639" y="1210231"/>
          <a:ext cx="7470022" cy="4511738"/>
        </p:xfrm>
        <a:graphic>
          <a:graphicData uri="http://schemas.openxmlformats.org/drawingml/2006/table">
            <a:tbl>
              <a:tblPr firstRow="1" bandRow="1">
                <a:tableStyleId>{5C22544A-7EE6-4342-B048-85BDC9FD1C3A}</a:tableStyleId>
              </a:tblPr>
              <a:tblGrid>
                <a:gridCol w="2193025"/>
                <a:gridCol w="1373197"/>
                <a:gridCol w="1373196"/>
                <a:gridCol w="1432047"/>
                <a:gridCol w="1098557"/>
              </a:tblGrid>
              <a:tr h="570430">
                <a:tc>
                  <a:txBody>
                    <a:bodyPr/>
                    <a:lstStyle/>
                    <a:p>
                      <a:endParaRPr lang="it-IT" sz="1400" dirty="0">
                        <a:solidFill>
                          <a:schemeClr val="tx1"/>
                        </a:solidFill>
                        <a:latin typeface="+mn-lt"/>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err="1" smtClean="0">
                          <a:solidFill>
                            <a:srgbClr val="FFFF00"/>
                          </a:solidFill>
                          <a:latin typeface="+mn-lt"/>
                          <a:cs typeface="Times New Roman"/>
                        </a:rPr>
                        <a:t>Overall</a:t>
                      </a:r>
                      <a:endParaRPr lang="it-IT" sz="1400" dirty="0" smtClean="0">
                        <a:solidFill>
                          <a:srgbClr val="FFFF00"/>
                        </a:solidFill>
                        <a:latin typeface="+mn-lt"/>
                        <a:cs typeface="Times New Roman"/>
                      </a:endParaRPr>
                    </a:p>
                    <a:p>
                      <a:pPr algn="ctr"/>
                      <a:r>
                        <a:rPr lang="it-IT" sz="1400" dirty="0" smtClean="0">
                          <a:solidFill>
                            <a:srgbClr val="FFFF00"/>
                          </a:solidFill>
                          <a:latin typeface="+mn-lt"/>
                          <a:cs typeface="Times New Roman"/>
                        </a:rPr>
                        <a:t>(</a:t>
                      </a:r>
                      <a:r>
                        <a:rPr lang="it-IT" sz="1400" i="1" dirty="0" err="1" smtClean="0">
                          <a:solidFill>
                            <a:srgbClr val="FFFF00"/>
                          </a:solidFill>
                          <a:latin typeface="+mn-lt"/>
                          <a:cs typeface="Times New Roman"/>
                        </a:rPr>
                        <a:t>n</a:t>
                      </a:r>
                      <a:r>
                        <a:rPr lang="it-IT" sz="1400" dirty="0" smtClean="0">
                          <a:solidFill>
                            <a:srgbClr val="FFFF00"/>
                          </a:solidFill>
                          <a:latin typeface="+mn-lt"/>
                          <a:cs typeface="Times New Roman"/>
                        </a:rPr>
                        <a:t>= 833)</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it-IT" sz="1400" dirty="0" err="1" smtClean="0">
                          <a:solidFill>
                            <a:srgbClr val="FFFF00"/>
                          </a:solidFill>
                          <a:latin typeface="+mn-lt"/>
                          <a:cs typeface="Times New Roman"/>
                        </a:rPr>
                        <a:t>Medical</a:t>
                      </a:r>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group</a:t>
                      </a:r>
                      <a:endParaRPr lang="it-IT" sz="1400" dirty="0" smtClean="0">
                        <a:solidFill>
                          <a:srgbClr val="FFFF00"/>
                        </a:solidFill>
                        <a:latin typeface="+mn-lt"/>
                        <a:cs typeface="Times New Roman"/>
                      </a:endParaRPr>
                    </a:p>
                    <a:p>
                      <a:pPr algn="ctr"/>
                      <a:r>
                        <a:rPr lang="it-IT" sz="1400" dirty="0" smtClean="0">
                          <a:solidFill>
                            <a:srgbClr val="FFFF00"/>
                          </a:solidFill>
                          <a:latin typeface="+mn-lt"/>
                          <a:cs typeface="Times New Roman"/>
                        </a:rPr>
                        <a:t>(</a:t>
                      </a:r>
                      <a:r>
                        <a:rPr lang="it-IT" sz="1400" i="1" dirty="0" err="1" smtClean="0">
                          <a:solidFill>
                            <a:srgbClr val="FFFF00"/>
                          </a:solidFill>
                          <a:latin typeface="+mn-lt"/>
                          <a:cs typeface="Times New Roman"/>
                        </a:rPr>
                        <a:t>n</a:t>
                      </a:r>
                      <a:r>
                        <a:rPr lang="it-IT" sz="1400" dirty="0" smtClean="0">
                          <a:solidFill>
                            <a:srgbClr val="FFFF00"/>
                          </a:solidFill>
                          <a:latin typeface="+mn-lt"/>
                          <a:cs typeface="Times New Roman"/>
                        </a:rPr>
                        <a:t>= 495)</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it-IT" sz="1400" dirty="0" smtClean="0">
                          <a:solidFill>
                            <a:srgbClr val="FFFF00"/>
                          </a:solidFill>
                          <a:latin typeface="+mn-lt"/>
                          <a:cs typeface="Times New Roman"/>
                        </a:rPr>
                        <a:t>Invasive </a:t>
                      </a:r>
                      <a:r>
                        <a:rPr lang="it-IT" sz="1400" dirty="0" err="1" smtClean="0">
                          <a:solidFill>
                            <a:srgbClr val="FFFF00"/>
                          </a:solidFill>
                          <a:latin typeface="+mn-lt"/>
                          <a:cs typeface="Times New Roman"/>
                        </a:rPr>
                        <a:t>group</a:t>
                      </a:r>
                      <a:endParaRPr lang="it-IT" sz="1400" dirty="0" smtClean="0">
                        <a:solidFill>
                          <a:srgbClr val="FFFF00"/>
                        </a:solidFill>
                        <a:latin typeface="+mn-lt"/>
                        <a:cs typeface="Times New Roman"/>
                      </a:endParaRPr>
                    </a:p>
                    <a:p>
                      <a:pPr algn="ctr"/>
                      <a:r>
                        <a:rPr lang="it-IT" sz="1400" dirty="0" smtClean="0">
                          <a:solidFill>
                            <a:srgbClr val="FFFF00"/>
                          </a:solidFill>
                          <a:latin typeface="+mn-lt"/>
                          <a:cs typeface="Times New Roman"/>
                        </a:rPr>
                        <a:t>(</a:t>
                      </a:r>
                      <a:r>
                        <a:rPr lang="it-IT" sz="1400" i="1" dirty="0" err="1" smtClean="0">
                          <a:solidFill>
                            <a:srgbClr val="FFFF00"/>
                          </a:solidFill>
                          <a:latin typeface="+mn-lt"/>
                          <a:cs typeface="Times New Roman"/>
                        </a:rPr>
                        <a:t>n</a:t>
                      </a:r>
                      <a:r>
                        <a:rPr lang="it-IT" sz="1400" dirty="0" smtClean="0">
                          <a:solidFill>
                            <a:srgbClr val="FFFF00"/>
                          </a:solidFill>
                          <a:latin typeface="+mn-lt"/>
                          <a:cs typeface="Times New Roman"/>
                        </a:rPr>
                        <a:t>= 338)</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it-IT" sz="1400" i="1" dirty="0" err="1" smtClean="0">
                          <a:solidFill>
                            <a:srgbClr val="FFFF00"/>
                          </a:solidFill>
                          <a:latin typeface="+mn-lt"/>
                          <a:cs typeface="Times New Roman"/>
                        </a:rPr>
                        <a:t>p</a:t>
                      </a:r>
                      <a:r>
                        <a:rPr lang="it-IT" sz="1400" dirty="0" err="1" smtClean="0">
                          <a:solidFill>
                            <a:srgbClr val="FFFF00"/>
                          </a:solidFill>
                          <a:latin typeface="+mn-lt"/>
                          <a:cs typeface="Times New Roman"/>
                        </a:rPr>
                        <a:t>-value</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62451">
                <a:tc gridSpan="5">
                  <a:txBody>
                    <a:bodyPr/>
                    <a:lstStyle/>
                    <a:p>
                      <a:pPr algn="l"/>
                      <a:r>
                        <a:rPr lang="it-IT" sz="1400" b="1" dirty="0" err="1" smtClean="0">
                          <a:solidFill>
                            <a:srgbClr val="FFA70B"/>
                          </a:solidFill>
                          <a:latin typeface="+mn-lt"/>
                          <a:cs typeface="Times New Roman"/>
                        </a:rPr>
                        <a:t>Drugs</a:t>
                      </a:r>
                      <a:r>
                        <a:rPr lang="it-IT" sz="1400" b="1" dirty="0" smtClean="0">
                          <a:solidFill>
                            <a:srgbClr val="FFA70B"/>
                          </a:solidFill>
                          <a:latin typeface="+mn-lt"/>
                          <a:cs typeface="Times New Roman"/>
                        </a:rPr>
                        <a:t> </a:t>
                      </a:r>
                      <a:r>
                        <a:rPr lang="it-IT" sz="1400" b="1" dirty="0" err="1" smtClean="0">
                          <a:solidFill>
                            <a:srgbClr val="FFA70B"/>
                          </a:solidFill>
                          <a:latin typeface="+mn-lt"/>
                          <a:cs typeface="Times New Roman"/>
                        </a:rPr>
                        <a:t>at</a:t>
                      </a:r>
                      <a:r>
                        <a:rPr lang="it-IT" sz="1400" b="1" dirty="0" smtClean="0">
                          <a:solidFill>
                            <a:srgbClr val="FFA70B"/>
                          </a:solidFill>
                          <a:latin typeface="+mn-lt"/>
                          <a:cs typeface="Times New Roman"/>
                        </a:rPr>
                        <a:t> </a:t>
                      </a:r>
                      <a:r>
                        <a:rPr lang="it-IT" sz="1400" b="1" dirty="0" err="1" smtClean="0">
                          <a:solidFill>
                            <a:srgbClr val="FFA70B"/>
                          </a:solidFill>
                          <a:latin typeface="+mn-lt"/>
                          <a:cs typeface="Times New Roman"/>
                        </a:rPr>
                        <a:t>study</a:t>
                      </a:r>
                      <a:r>
                        <a:rPr lang="it-IT" sz="1400" b="1" baseline="0" dirty="0" smtClean="0">
                          <a:solidFill>
                            <a:srgbClr val="FFA70B"/>
                          </a:solidFill>
                          <a:latin typeface="+mn-lt"/>
                          <a:cs typeface="Times New Roman"/>
                        </a:rPr>
                        <a:t> entry, </a:t>
                      </a:r>
                      <a:r>
                        <a:rPr lang="it-IT" sz="1400" b="1" i="1" baseline="0" dirty="0" err="1" smtClean="0">
                          <a:solidFill>
                            <a:srgbClr val="FFA70B"/>
                          </a:solidFill>
                          <a:latin typeface="+mn-lt"/>
                          <a:cs typeface="Times New Roman"/>
                        </a:rPr>
                        <a:t>n</a:t>
                      </a:r>
                      <a:r>
                        <a:rPr lang="it-IT" sz="1400" b="1" i="1" baseline="0" dirty="0" smtClean="0">
                          <a:solidFill>
                            <a:srgbClr val="FFA70B"/>
                          </a:solidFill>
                          <a:latin typeface="+mn-lt"/>
                          <a:cs typeface="Times New Roman"/>
                        </a:rPr>
                        <a:t> </a:t>
                      </a:r>
                      <a:r>
                        <a:rPr lang="it-IT" sz="1400" b="1" i="0" baseline="0" dirty="0" smtClean="0">
                          <a:solidFill>
                            <a:srgbClr val="FFA70B"/>
                          </a:solidFill>
                          <a:latin typeface="+mn-lt"/>
                          <a:cs typeface="Times New Roman"/>
                        </a:rPr>
                        <a:t>(%)</a:t>
                      </a:r>
                      <a:endParaRPr lang="it-IT" sz="1400" b="1" dirty="0">
                        <a:solidFill>
                          <a:srgbClr val="FFA70B"/>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10000"/>
                      </a:schemeClr>
                    </a:solidFill>
                  </a:tcPr>
                </a:tc>
                <a:tc hMerge="1">
                  <a:txBody>
                    <a:bodyPr/>
                    <a:lstStyle/>
                    <a:p>
                      <a:pPr algn="ctr"/>
                      <a:endParaRPr lang="it-IT" sz="8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8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8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algn="ctr"/>
                      <a:endParaRPr lang="it-IT" sz="800" dirty="0">
                        <a:solidFill>
                          <a:schemeClr val="tx1"/>
                        </a:solidFill>
                        <a:latin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62451">
                <a:tc>
                  <a:txBody>
                    <a:bodyPr/>
                    <a:lstStyle/>
                    <a:p>
                      <a:pPr algn="l"/>
                      <a:r>
                        <a:rPr lang="it-IT" sz="1400" dirty="0" smtClean="0">
                          <a:solidFill>
                            <a:srgbClr val="FFFF00"/>
                          </a:solidFill>
                          <a:latin typeface="+mn-lt"/>
                          <a:cs typeface="Times New Roman"/>
                        </a:rPr>
                        <a:t>RAAS </a:t>
                      </a:r>
                      <a:r>
                        <a:rPr lang="it-IT" sz="1400" dirty="0" err="1" smtClean="0">
                          <a:solidFill>
                            <a:srgbClr val="FFFF00"/>
                          </a:solidFill>
                          <a:latin typeface="+mn-lt"/>
                          <a:cs typeface="Times New Roman"/>
                        </a:rPr>
                        <a:t>inhibitors</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chemeClr val="bg1"/>
                          </a:solidFill>
                          <a:latin typeface="+mn-lt"/>
                          <a:cs typeface="Times New Roman"/>
                        </a:rPr>
                        <a:t>590 (70.8)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346 (69.9)</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244 (72.2)</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0.485</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62451">
                <a:tc>
                  <a:txBody>
                    <a:bodyPr/>
                    <a:lstStyle/>
                    <a:p>
                      <a:pPr algn="l"/>
                      <a:r>
                        <a:rPr lang="it-IT" sz="1400" dirty="0" err="1" smtClean="0">
                          <a:solidFill>
                            <a:srgbClr val="FFFF00"/>
                          </a:solidFill>
                          <a:latin typeface="+mn-lt"/>
                          <a:cs typeface="Times New Roman"/>
                        </a:rPr>
                        <a:t>Aspirin</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chemeClr val="bg1"/>
                          </a:solidFill>
                          <a:latin typeface="+mn-lt"/>
                          <a:cs typeface="Times New Roman"/>
                        </a:rPr>
                        <a:t>650 (78)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380 (76.8)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270 (79.9)</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0.307</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62451">
                <a:tc>
                  <a:txBody>
                    <a:bodyPr/>
                    <a:lstStyle/>
                    <a:p>
                      <a:pPr algn="l"/>
                      <a:r>
                        <a:rPr lang="it-IT" sz="1400" dirty="0" smtClean="0">
                          <a:solidFill>
                            <a:srgbClr val="FFFF00"/>
                          </a:solidFill>
                          <a:latin typeface="+mn-lt"/>
                          <a:cs typeface="Times New Roman"/>
                        </a:rPr>
                        <a:t>P2Y12 </a:t>
                      </a:r>
                      <a:r>
                        <a:rPr lang="it-IT" sz="1400" dirty="0" err="1" smtClean="0">
                          <a:solidFill>
                            <a:srgbClr val="FFFF00"/>
                          </a:solidFill>
                          <a:latin typeface="+mn-lt"/>
                          <a:cs typeface="Times New Roman"/>
                        </a:rPr>
                        <a:t>inhibitors</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chemeClr val="bg1"/>
                          </a:solidFill>
                          <a:latin typeface="+mn-lt"/>
                          <a:cs typeface="Times New Roman"/>
                        </a:rPr>
                        <a:t>136 (16.3)</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69 (13.9)</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67 (19.8)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0.028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62451">
                <a:tc>
                  <a:txBody>
                    <a:bodyPr/>
                    <a:lstStyle/>
                    <a:p>
                      <a:pPr algn="l"/>
                      <a:r>
                        <a:rPr lang="it-IT" sz="1400" dirty="0" err="1" smtClean="0">
                          <a:solidFill>
                            <a:srgbClr val="FFFF00"/>
                          </a:solidFill>
                          <a:latin typeface="+mn-lt"/>
                          <a:cs typeface="Times New Roman"/>
                        </a:rPr>
                        <a:t>Statins</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chemeClr val="bg1"/>
                          </a:solidFill>
                          <a:latin typeface="+mn-lt"/>
                          <a:cs typeface="Times New Roman"/>
                        </a:rPr>
                        <a:t>668 (80.2)</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395 (79.8)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273 (80.8)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0.790</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62451">
                <a:tc>
                  <a:txBody>
                    <a:bodyPr/>
                    <a:lstStyle/>
                    <a:p>
                      <a:pPr algn="l"/>
                      <a:r>
                        <a:rPr lang="it-IT" sz="1400" dirty="0" err="1" smtClean="0">
                          <a:solidFill>
                            <a:srgbClr val="FFFF00"/>
                          </a:solidFill>
                          <a:latin typeface="+mn-lt"/>
                          <a:cs typeface="Times New Roman"/>
                        </a:rPr>
                        <a:t>Ezetimibe</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chemeClr val="bg1"/>
                          </a:solidFill>
                          <a:latin typeface="+mn-lt"/>
                          <a:cs typeface="Times New Roman"/>
                        </a:rPr>
                        <a:t>73 (8.8)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42 (8.5)</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31 (9.2)</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0.803</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62451">
                <a:tc>
                  <a:txBody>
                    <a:bodyPr/>
                    <a:lstStyle/>
                    <a:p>
                      <a:pPr algn="l"/>
                      <a:r>
                        <a:rPr lang="it-IT" sz="1400" dirty="0" smtClean="0">
                          <a:solidFill>
                            <a:srgbClr val="FFFF00"/>
                          </a:solidFill>
                          <a:latin typeface="+mn-lt"/>
                          <a:cs typeface="Times New Roman"/>
                        </a:rPr>
                        <a:t>Beta-</a:t>
                      </a:r>
                      <a:r>
                        <a:rPr lang="it-IT" sz="1400" dirty="0" err="1" smtClean="0">
                          <a:solidFill>
                            <a:srgbClr val="FFFF00"/>
                          </a:solidFill>
                          <a:latin typeface="+mn-lt"/>
                          <a:cs typeface="Times New Roman"/>
                        </a:rPr>
                        <a:t>blockers</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chemeClr val="bg1"/>
                          </a:solidFill>
                          <a:latin typeface="+mn-lt"/>
                          <a:cs typeface="Times New Roman"/>
                        </a:rPr>
                        <a:t>532 (63.9)</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301 (60.8)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231</a:t>
                      </a:r>
                      <a:r>
                        <a:rPr lang="it-IT" sz="1400" baseline="0" dirty="0" smtClean="0">
                          <a:solidFill>
                            <a:schemeClr val="bg1"/>
                          </a:solidFill>
                          <a:latin typeface="+mn-lt"/>
                          <a:cs typeface="Times New Roman"/>
                        </a:rPr>
                        <a:t> (68.3)</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0.027</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62451">
                <a:tc>
                  <a:txBody>
                    <a:bodyPr/>
                    <a:lstStyle/>
                    <a:p>
                      <a:pPr algn="l"/>
                      <a:r>
                        <a:rPr lang="it-IT" sz="1400" dirty="0" err="1" smtClean="0">
                          <a:solidFill>
                            <a:srgbClr val="FFFF00"/>
                          </a:solidFill>
                          <a:latin typeface="+mn-lt"/>
                          <a:cs typeface="Times New Roman"/>
                        </a:rPr>
                        <a:t>Calcium</a:t>
                      </a:r>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channel</a:t>
                      </a:r>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blockers</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chemeClr val="bg1"/>
                          </a:solidFill>
                          <a:latin typeface="+mn-lt"/>
                          <a:cs typeface="Times New Roman"/>
                        </a:rPr>
                        <a:t>132 (15.8)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89 (18.0)</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43 (12.7)</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0.042</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62451">
                <a:tc>
                  <a:txBody>
                    <a:bodyPr/>
                    <a:lstStyle/>
                    <a:p>
                      <a:pPr algn="l"/>
                      <a:r>
                        <a:rPr lang="it-IT" sz="1400" dirty="0" err="1" smtClean="0">
                          <a:solidFill>
                            <a:srgbClr val="FFFF00"/>
                          </a:solidFill>
                          <a:latin typeface="+mn-lt"/>
                          <a:cs typeface="Times New Roman"/>
                        </a:rPr>
                        <a:t>Antianginal</a:t>
                      </a:r>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metabolics</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chemeClr val="bg1"/>
                          </a:solidFill>
                          <a:latin typeface="+mn-lt"/>
                          <a:cs typeface="Times New Roman"/>
                        </a:rPr>
                        <a:t>307 (36.8)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210 (42.4)</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97 (28.7)</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&lt;0.0001</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62451">
                <a:tc>
                  <a:txBody>
                    <a:bodyPr/>
                    <a:lstStyle/>
                    <a:p>
                      <a:pPr algn="l"/>
                      <a:r>
                        <a:rPr lang="it-IT" sz="1400" dirty="0" smtClean="0">
                          <a:solidFill>
                            <a:srgbClr val="FFFF00"/>
                          </a:solidFill>
                          <a:latin typeface="+mn-lt"/>
                          <a:cs typeface="Times New Roman"/>
                        </a:rPr>
                        <a:t>Long </a:t>
                      </a:r>
                      <a:r>
                        <a:rPr lang="it-IT" sz="1400" dirty="0" err="1" smtClean="0">
                          <a:solidFill>
                            <a:srgbClr val="FFFF00"/>
                          </a:solidFill>
                          <a:latin typeface="+mn-lt"/>
                          <a:cs typeface="Times New Roman"/>
                        </a:rPr>
                        <a:t>acting</a:t>
                      </a:r>
                      <a:r>
                        <a:rPr lang="it-IT" sz="1400" dirty="0" smtClean="0">
                          <a:solidFill>
                            <a:srgbClr val="FFFF00"/>
                          </a:solidFill>
                          <a:latin typeface="+mn-lt"/>
                          <a:cs typeface="Times New Roman"/>
                        </a:rPr>
                        <a:t> </a:t>
                      </a:r>
                      <a:r>
                        <a:rPr lang="it-IT" sz="1400" dirty="0" err="1" smtClean="0">
                          <a:solidFill>
                            <a:srgbClr val="FFFF00"/>
                          </a:solidFill>
                          <a:latin typeface="+mn-lt"/>
                          <a:cs typeface="Times New Roman"/>
                        </a:rPr>
                        <a:t>nitrates</a:t>
                      </a:r>
                      <a:endParaRPr lang="it-IT" sz="1400" dirty="0">
                        <a:solidFill>
                          <a:srgbClr val="FFFF00"/>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400" dirty="0" smtClean="0">
                          <a:solidFill>
                            <a:schemeClr val="bg1"/>
                          </a:solidFill>
                          <a:latin typeface="+mn-lt"/>
                          <a:cs typeface="Times New Roman"/>
                        </a:rPr>
                        <a:t>102 (12.2)</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62 (12.5)</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40 (11.8)</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it-IT" sz="1400" dirty="0" smtClean="0">
                          <a:solidFill>
                            <a:schemeClr val="bg1"/>
                          </a:solidFill>
                          <a:latin typeface="+mn-lt"/>
                          <a:cs typeface="Times New Roman"/>
                        </a:rPr>
                        <a:t>0.829</a:t>
                      </a:r>
                      <a:endParaRPr lang="it-IT" sz="1400" dirty="0">
                        <a:solidFill>
                          <a:schemeClr val="bg1"/>
                        </a:solidFill>
                        <a:latin typeface="+mn-lt"/>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458462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extLst>
              <p:ext uri="{D42A27DB-BD31-4B8C-83A1-F6EECF244321}">
                <p14:modId xmlns:p14="http://schemas.microsoft.com/office/powerpoint/2010/main" val="3949739762"/>
              </p:ext>
            </p:extLst>
          </p:nvPr>
        </p:nvGraphicFramePr>
        <p:xfrm>
          <a:off x="708887" y="1697191"/>
          <a:ext cx="7713525" cy="4745061"/>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p:cNvSpPr txBox="1"/>
          <p:nvPr/>
        </p:nvSpPr>
        <p:spPr>
          <a:xfrm>
            <a:off x="242002" y="4043322"/>
            <a:ext cx="389913" cy="369332"/>
          </a:xfrm>
          <a:prstGeom prst="rect">
            <a:avLst/>
          </a:prstGeom>
          <a:noFill/>
        </p:spPr>
        <p:txBody>
          <a:bodyPr wrap="none" rtlCol="0">
            <a:spAutoFit/>
          </a:bodyPr>
          <a:lstStyle/>
          <a:p>
            <a:r>
              <a:rPr lang="it-IT" b="1" dirty="0" smtClean="0">
                <a:solidFill>
                  <a:srgbClr val="FFFFFF"/>
                </a:solidFill>
              </a:rPr>
              <a:t>%</a:t>
            </a:r>
            <a:endParaRPr lang="it-IT" b="1" dirty="0">
              <a:solidFill>
                <a:srgbClr val="FFFFFF"/>
              </a:solidFill>
            </a:endParaRPr>
          </a:p>
        </p:txBody>
      </p:sp>
      <p:pic>
        <p:nvPicPr>
          <p:cNvPr id="6" name="Immagine 5"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29" y="228423"/>
            <a:ext cx="2182382" cy="1640634"/>
          </a:xfrm>
          <a:prstGeom prst="rect">
            <a:avLst/>
          </a:prstGeom>
        </p:spPr>
      </p:pic>
      <p:pic>
        <p:nvPicPr>
          <p:cNvPr id="7" name="Picture 1031" descr="logoAr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2819393" y="154541"/>
            <a:ext cx="5750292" cy="1384995"/>
          </a:xfrm>
          <a:prstGeom prst="rect">
            <a:avLst/>
          </a:prstGeom>
          <a:noFill/>
        </p:spPr>
        <p:txBody>
          <a:bodyPr wrap="none" rtlCol="0">
            <a:spAutoFit/>
          </a:bodyPr>
          <a:lstStyle/>
          <a:p>
            <a:r>
              <a:rPr lang="it-IT" sz="2800" b="1" dirty="0" err="1" smtClean="0">
                <a:solidFill>
                  <a:srgbClr val="FFFF00"/>
                </a:solidFill>
              </a:rPr>
              <a:t>Symptoms</a:t>
            </a:r>
            <a:r>
              <a:rPr lang="it-IT" sz="2800" b="1" dirty="0" smtClean="0">
                <a:solidFill>
                  <a:srgbClr val="FFFF00"/>
                </a:solidFill>
              </a:rPr>
              <a:t> in the overall</a:t>
            </a:r>
          </a:p>
          <a:p>
            <a:r>
              <a:rPr lang="it-IT" sz="2800" b="1" dirty="0" err="1">
                <a:solidFill>
                  <a:srgbClr val="FFFF00"/>
                </a:solidFill>
              </a:rPr>
              <a:t>p</a:t>
            </a:r>
            <a:r>
              <a:rPr lang="it-IT" sz="2800" b="1" dirty="0" err="1" smtClean="0">
                <a:solidFill>
                  <a:srgbClr val="FFFF00"/>
                </a:solidFill>
              </a:rPr>
              <a:t>opulation</a:t>
            </a:r>
            <a:r>
              <a:rPr lang="it-IT" sz="2800" b="1" dirty="0" smtClean="0">
                <a:solidFill>
                  <a:srgbClr val="FFFF00"/>
                </a:solidFill>
              </a:rPr>
              <a:t> </a:t>
            </a:r>
            <a:r>
              <a:rPr lang="it-IT" sz="2800" b="1" dirty="0" err="1" smtClean="0">
                <a:solidFill>
                  <a:srgbClr val="FFFF00"/>
                </a:solidFill>
              </a:rPr>
              <a:t>throughout</a:t>
            </a:r>
            <a:r>
              <a:rPr lang="it-IT" sz="2800" b="1" dirty="0" smtClean="0">
                <a:solidFill>
                  <a:srgbClr val="FFFF00"/>
                </a:solidFill>
              </a:rPr>
              <a:t> the </a:t>
            </a:r>
            <a:r>
              <a:rPr lang="it-IT" sz="2800" b="1" dirty="0" err="1" smtClean="0">
                <a:solidFill>
                  <a:srgbClr val="FFFF00"/>
                </a:solidFill>
              </a:rPr>
              <a:t>study</a:t>
            </a:r>
            <a:endParaRPr lang="it-IT" sz="2800" b="1" dirty="0" smtClean="0">
              <a:solidFill>
                <a:srgbClr val="FFFF00"/>
              </a:solidFill>
            </a:endParaRPr>
          </a:p>
          <a:p>
            <a:r>
              <a:rPr lang="it-IT" sz="2800" b="1" dirty="0" smtClean="0">
                <a:solidFill>
                  <a:srgbClr val="FFA70B"/>
                </a:solidFill>
              </a:rPr>
              <a:t>CCS angina </a:t>
            </a:r>
            <a:r>
              <a:rPr lang="it-IT" sz="2800" b="1" dirty="0" err="1" smtClean="0">
                <a:solidFill>
                  <a:srgbClr val="FFA70B"/>
                </a:solidFill>
              </a:rPr>
              <a:t>grading</a:t>
            </a:r>
            <a:endParaRPr lang="it-IT" sz="2800" b="1" dirty="0">
              <a:solidFill>
                <a:srgbClr val="FFA70B"/>
              </a:solidFill>
            </a:endParaRPr>
          </a:p>
        </p:txBody>
      </p:sp>
    </p:spTree>
    <p:extLst>
      <p:ext uri="{BB962C8B-B14F-4D97-AF65-F5344CB8AC3E}">
        <p14:creationId xmlns:p14="http://schemas.microsoft.com/office/powerpoint/2010/main" val="29152373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9" y="87312"/>
            <a:ext cx="2111827" cy="1587595"/>
          </a:xfrm>
          <a:prstGeom prst="rect">
            <a:avLst/>
          </a:prstGeom>
        </p:spPr>
      </p:pic>
      <p:pic>
        <p:nvPicPr>
          <p:cNvPr id="5"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afico 6"/>
          <p:cNvGraphicFramePr/>
          <p:nvPr>
            <p:extLst>
              <p:ext uri="{D42A27DB-BD31-4B8C-83A1-F6EECF244321}">
                <p14:modId xmlns:p14="http://schemas.microsoft.com/office/powerpoint/2010/main" val="2536974825"/>
              </p:ext>
            </p:extLst>
          </p:nvPr>
        </p:nvGraphicFramePr>
        <p:xfrm>
          <a:off x="597474" y="2003117"/>
          <a:ext cx="7936352" cy="4197082"/>
        </p:xfrm>
        <a:graphic>
          <a:graphicData uri="http://schemas.openxmlformats.org/drawingml/2006/chart">
            <c:chart xmlns:c="http://schemas.openxmlformats.org/drawingml/2006/chart" xmlns:r="http://schemas.openxmlformats.org/officeDocument/2006/relationships" r:id="rId5"/>
          </a:graphicData>
        </a:graphic>
      </p:graphicFrame>
      <p:sp>
        <p:nvSpPr>
          <p:cNvPr id="8" name="CasellaDiTesto 7"/>
          <p:cNvSpPr txBox="1"/>
          <p:nvPr/>
        </p:nvSpPr>
        <p:spPr>
          <a:xfrm>
            <a:off x="283142" y="3612233"/>
            <a:ext cx="389913" cy="369332"/>
          </a:xfrm>
          <a:prstGeom prst="rect">
            <a:avLst/>
          </a:prstGeom>
          <a:noFill/>
        </p:spPr>
        <p:txBody>
          <a:bodyPr wrap="none" rtlCol="0">
            <a:spAutoFit/>
          </a:bodyPr>
          <a:lstStyle/>
          <a:p>
            <a:r>
              <a:rPr lang="it-IT" b="1" dirty="0" smtClean="0">
                <a:solidFill>
                  <a:srgbClr val="FFFFFF"/>
                </a:solidFill>
              </a:rPr>
              <a:t>%</a:t>
            </a:r>
            <a:endParaRPr lang="it-IT" b="1" dirty="0">
              <a:solidFill>
                <a:srgbClr val="FFFFFF"/>
              </a:solidFill>
            </a:endParaRPr>
          </a:p>
        </p:txBody>
      </p:sp>
      <p:sp>
        <p:nvSpPr>
          <p:cNvPr id="10" name="CasellaDiTesto 9"/>
          <p:cNvSpPr txBox="1"/>
          <p:nvPr/>
        </p:nvSpPr>
        <p:spPr>
          <a:xfrm>
            <a:off x="2819393" y="154541"/>
            <a:ext cx="5750292" cy="1384995"/>
          </a:xfrm>
          <a:prstGeom prst="rect">
            <a:avLst/>
          </a:prstGeom>
          <a:noFill/>
        </p:spPr>
        <p:txBody>
          <a:bodyPr wrap="none" rtlCol="0">
            <a:spAutoFit/>
          </a:bodyPr>
          <a:lstStyle/>
          <a:p>
            <a:r>
              <a:rPr lang="it-IT" sz="2800" b="1" dirty="0" err="1" smtClean="0">
                <a:solidFill>
                  <a:srgbClr val="FFFF00"/>
                </a:solidFill>
              </a:rPr>
              <a:t>Symptoms</a:t>
            </a:r>
            <a:r>
              <a:rPr lang="it-IT" sz="2800" b="1" dirty="0" smtClean="0">
                <a:solidFill>
                  <a:srgbClr val="FFFF00"/>
                </a:solidFill>
              </a:rPr>
              <a:t> in the overall</a:t>
            </a:r>
          </a:p>
          <a:p>
            <a:r>
              <a:rPr lang="it-IT" sz="2800" b="1" dirty="0" err="1">
                <a:solidFill>
                  <a:srgbClr val="FFFF00"/>
                </a:solidFill>
              </a:rPr>
              <a:t>p</a:t>
            </a:r>
            <a:r>
              <a:rPr lang="it-IT" sz="2800" b="1" dirty="0" err="1" smtClean="0">
                <a:solidFill>
                  <a:srgbClr val="FFFF00"/>
                </a:solidFill>
              </a:rPr>
              <a:t>opulation</a:t>
            </a:r>
            <a:r>
              <a:rPr lang="it-IT" sz="2800" b="1" dirty="0" smtClean="0">
                <a:solidFill>
                  <a:srgbClr val="FFFF00"/>
                </a:solidFill>
              </a:rPr>
              <a:t> </a:t>
            </a:r>
            <a:r>
              <a:rPr lang="it-IT" sz="2800" b="1" dirty="0" err="1" smtClean="0">
                <a:solidFill>
                  <a:srgbClr val="FFFF00"/>
                </a:solidFill>
              </a:rPr>
              <a:t>throughout</a:t>
            </a:r>
            <a:r>
              <a:rPr lang="it-IT" sz="2800" b="1" dirty="0" smtClean="0">
                <a:solidFill>
                  <a:srgbClr val="FFFF00"/>
                </a:solidFill>
              </a:rPr>
              <a:t> the </a:t>
            </a:r>
            <a:r>
              <a:rPr lang="it-IT" sz="2800" b="1" dirty="0" err="1" smtClean="0">
                <a:solidFill>
                  <a:srgbClr val="FFFF00"/>
                </a:solidFill>
              </a:rPr>
              <a:t>study</a:t>
            </a:r>
            <a:endParaRPr lang="it-IT" sz="2800" b="1" dirty="0" smtClean="0">
              <a:solidFill>
                <a:srgbClr val="FFFF00"/>
              </a:solidFill>
            </a:endParaRPr>
          </a:p>
          <a:p>
            <a:r>
              <a:rPr lang="it-IT" sz="2800" b="1" dirty="0" smtClean="0">
                <a:solidFill>
                  <a:srgbClr val="FFA70B"/>
                </a:solidFill>
              </a:rPr>
              <a:t>Angina self-</a:t>
            </a:r>
            <a:r>
              <a:rPr lang="it-IT" sz="2800" b="1" dirty="0" err="1" smtClean="0">
                <a:solidFill>
                  <a:srgbClr val="FFA70B"/>
                </a:solidFill>
              </a:rPr>
              <a:t>asssessment</a:t>
            </a:r>
            <a:r>
              <a:rPr lang="it-IT" sz="2800" b="1" dirty="0" smtClean="0">
                <a:solidFill>
                  <a:srgbClr val="FFA70B"/>
                </a:solidFill>
              </a:rPr>
              <a:t> scale</a:t>
            </a:r>
            <a:endParaRPr lang="it-IT" sz="2800" b="1" dirty="0">
              <a:solidFill>
                <a:srgbClr val="FFA70B"/>
              </a:solidFill>
            </a:endParaRPr>
          </a:p>
        </p:txBody>
      </p:sp>
    </p:spTree>
    <p:extLst>
      <p:ext uri="{BB962C8B-B14F-4D97-AF65-F5344CB8AC3E}">
        <p14:creationId xmlns:p14="http://schemas.microsoft.com/office/powerpoint/2010/main" val="34374579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9" y="87312"/>
            <a:ext cx="1843719" cy="1386041"/>
          </a:xfrm>
          <a:prstGeom prst="rect">
            <a:avLst/>
          </a:prstGeom>
        </p:spPr>
      </p:pic>
      <p:pic>
        <p:nvPicPr>
          <p:cNvPr id="5"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afico 6"/>
          <p:cNvGraphicFramePr/>
          <p:nvPr>
            <p:extLst>
              <p:ext uri="{D42A27DB-BD31-4B8C-83A1-F6EECF244321}">
                <p14:modId xmlns:p14="http://schemas.microsoft.com/office/powerpoint/2010/main" val="1069405670"/>
              </p:ext>
            </p:extLst>
          </p:nvPr>
        </p:nvGraphicFramePr>
        <p:xfrm>
          <a:off x="809380" y="1737425"/>
          <a:ext cx="7518889" cy="4633271"/>
        </p:xfrm>
        <a:graphic>
          <a:graphicData uri="http://schemas.openxmlformats.org/drawingml/2006/chart">
            <c:chart xmlns:c="http://schemas.openxmlformats.org/drawingml/2006/chart" xmlns:r="http://schemas.openxmlformats.org/officeDocument/2006/relationships" r:id="rId5"/>
          </a:graphicData>
        </a:graphic>
      </p:graphicFrame>
      <p:sp>
        <p:nvSpPr>
          <p:cNvPr id="8" name="CasellaDiTesto 7"/>
          <p:cNvSpPr txBox="1"/>
          <p:nvPr/>
        </p:nvSpPr>
        <p:spPr>
          <a:xfrm>
            <a:off x="2136954" y="168651"/>
            <a:ext cx="7007046" cy="1384995"/>
          </a:xfrm>
          <a:prstGeom prst="rect">
            <a:avLst/>
          </a:prstGeom>
          <a:noFill/>
        </p:spPr>
        <p:txBody>
          <a:bodyPr wrap="none" rtlCol="0">
            <a:spAutoFit/>
          </a:bodyPr>
          <a:lstStyle/>
          <a:p>
            <a:r>
              <a:rPr lang="it-IT" sz="2800" b="1" dirty="0" err="1" smtClean="0">
                <a:solidFill>
                  <a:srgbClr val="FFFF00"/>
                </a:solidFill>
              </a:rPr>
              <a:t>Symptoms</a:t>
            </a:r>
            <a:r>
              <a:rPr lang="it-IT" sz="2800" b="1" dirty="0" smtClean="0">
                <a:solidFill>
                  <a:srgbClr val="FFFF00"/>
                </a:solidFill>
              </a:rPr>
              <a:t> and </a:t>
            </a:r>
            <a:r>
              <a:rPr lang="it-IT" sz="2800" b="1" dirty="0" err="1">
                <a:solidFill>
                  <a:srgbClr val="FFFF00"/>
                </a:solidFill>
              </a:rPr>
              <a:t>q</a:t>
            </a:r>
            <a:r>
              <a:rPr lang="it-IT" sz="2800" b="1" dirty="0" err="1" smtClean="0">
                <a:solidFill>
                  <a:srgbClr val="FFFF00"/>
                </a:solidFill>
              </a:rPr>
              <a:t>uality</a:t>
            </a:r>
            <a:r>
              <a:rPr lang="it-IT" sz="2800" b="1" dirty="0" smtClean="0">
                <a:solidFill>
                  <a:srgbClr val="FFFF00"/>
                </a:solidFill>
              </a:rPr>
              <a:t> of life in the </a:t>
            </a:r>
          </a:p>
          <a:p>
            <a:r>
              <a:rPr lang="it-IT" sz="2800" b="1" dirty="0" err="1">
                <a:solidFill>
                  <a:srgbClr val="FFFF00"/>
                </a:solidFill>
              </a:rPr>
              <a:t>o</a:t>
            </a:r>
            <a:r>
              <a:rPr lang="it-IT" sz="2800" b="1" dirty="0" err="1" smtClean="0">
                <a:solidFill>
                  <a:srgbClr val="FFFF00"/>
                </a:solidFill>
              </a:rPr>
              <a:t>verall</a:t>
            </a:r>
            <a:r>
              <a:rPr lang="it-IT" sz="2800" b="1" dirty="0" smtClean="0">
                <a:solidFill>
                  <a:srgbClr val="FFFF00"/>
                </a:solidFill>
              </a:rPr>
              <a:t> </a:t>
            </a:r>
            <a:r>
              <a:rPr lang="it-IT" sz="2800" b="1" dirty="0" err="1" smtClean="0">
                <a:solidFill>
                  <a:srgbClr val="FFFF00"/>
                </a:solidFill>
              </a:rPr>
              <a:t>population</a:t>
            </a:r>
            <a:r>
              <a:rPr lang="it-IT" sz="2800" b="1" dirty="0" smtClean="0">
                <a:solidFill>
                  <a:srgbClr val="FFFF00"/>
                </a:solidFill>
              </a:rPr>
              <a:t> </a:t>
            </a:r>
            <a:r>
              <a:rPr lang="it-IT" sz="2800" b="1" dirty="0" err="1" smtClean="0">
                <a:solidFill>
                  <a:srgbClr val="FFFF00"/>
                </a:solidFill>
              </a:rPr>
              <a:t>throughout</a:t>
            </a:r>
            <a:r>
              <a:rPr lang="it-IT" sz="2800" b="1" dirty="0" smtClean="0">
                <a:solidFill>
                  <a:srgbClr val="FFFF00"/>
                </a:solidFill>
              </a:rPr>
              <a:t> the </a:t>
            </a:r>
            <a:r>
              <a:rPr lang="it-IT" sz="2800" b="1" dirty="0" err="1" smtClean="0">
                <a:solidFill>
                  <a:srgbClr val="FFFF00"/>
                </a:solidFill>
              </a:rPr>
              <a:t>study</a:t>
            </a:r>
            <a:endParaRPr lang="it-IT" sz="2800" b="1" dirty="0" smtClean="0">
              <a:solidFill>
                <a:srgbClr val="FFFF00"/>
              </a:solidFill>
            </a:endParaRPr>
          </a:p>
          <a:p>
            <a:r>
              <a:rPr lang="it-IT" sz="2800" b="1" dirty="0" smtClean="0">
                <a:solidFill>
                  <a:srgbClr val="FFA70B"/>
                </a:solidFill>
              </a:rPr>
              <a:t>SAQ-7 </a:t>
            </a:r>
            <a:r>
              <a:rPr lang="it-IT" sz="2800" b="1" dirty="0" err="1" smtClean="0">
                <a:solidFill>
                  <a:srgbClr val="FFA70B"/>
                </a:solidFill>
              </a:rPr>
              <a:t>summary</a:t>
            </a:r>
            <a:r>
              <a:rPr lang="it-IT" sz="2800" b="1" dirty="0" smtClean="0">
                <a:solidFill>
                  <a:srgbClr val="FFA70B"/>
                </a:solidFill>
              </a:rPr>
              <a:t> score</a:t>
            </a:r>
            <a:endParaRPr lang="it-IT" sz="2800" b="1" dirty="0">
              <a:solidFill>
                <a:srgbClr val="FFA70B"/>
              </a:solidFill>
            </a:endParaRPr>
          </a:p>
        </p:txBody>
      </p:sp>
      <p:cxnSp>
        <p:nvCxnSpPr>
          <p:cNvPr id="10" name="Connettore 2 9"/>
          <p:cNvCxnSpPr/>
          <p:nvPr/>
        </p:nvCxnSpPr>
        <p:spPr>
          <a:xfrm>
            <a:off x="2323898" y="3569334"/>
            <a:ext cx="0" cy="716766"/>
          </a:xfrm>
          <a:prstGeom prst="straightConnector1">
            <a:avLst/>
          </a:prstGeom>
          <a:ln>
            <a:solidFill>
              <a:srgbClr val="000000"/>
            </a:solidFill>
            <a:headEnd type="none"/>
            <a:tailEnd type="oval"/>
          </a:ln>
        </p:spPr>
        <p:style>
          <a:lnRef idx="1">
            <a:schemeClr val="dk1"/>
          </a:lnRef>
          <a:fillRef idx="0">
            <a:schemeClr val="dk1"/>
          </a:fillRef>
          <a:effectRef idx="0">
            <a:schemeClr val="dk1"/>
          </a:effectRef>
          <a:fontRef idx="minor">
            <a:schemeClr val="tx1"/>
          </a:fontRef>
        </p:style>
      </p:cxnSp>
      <p:cxnSp>
        <p:nvCxnSpPr>
          <p:cNvPr id="12" name="Connettore 2 11"/>
          <p:cNvCxnSpPr/>
          <p:nvPr/>
        </p:nvCxnSpPr>
        <p:spPr>
          <a:xfrm>
            <a:off x="7330462" y="2500313"/>
            <a:ext cx="0" cy="492497"/>
          </a:xfrm>
          <a:prstGeom prst="straightConnector1">
            <a:avLst/>
          </a:prstGeom>
          <a:ln>
            <a:solidFill>
              <a:schemeClr val="tx1"/>
            </a:solidFill>
            <a:headEnd type="none"/>
            <a:tailEnd type="oval"/>
          </a:ln>
        </p:spPr>
        <p:style>
          <a:lnRef idx="1">
            <a:schemeClr val="dk1"/>
          </a:lnRef>
          <a:fillRef idx="0">
            <a:schemeClr val="dk1"/>
          </a:fillRef>
          <a:effectRef idx="0">
            <a:schemeClr val="dk1"/>
          </a:effectRef>
          <a:fontRef idx="minor">
            <a:schemeClr val="tx1"/>
          </a:fontRef>
        </p:style>
      </p:cxnSp>
      <p:sp>
        <p:nvSpPr>
          <p:cNvPr id="14" name="CasellaDiTesto 13"/>
          <p:cNvSpPr txBox="1"/>
          <p:nvPr/>
        </p:nvSpPr>
        <p:spPr>
          <a:xfrm>
            <a:off x="4312673" y="1929708"/>
            <a:ext cx="830801" cy="276999"/>
          </a:xfrm>
          <a:prstGeom prst="rect">
            <a:avLst/>
          </a:prstGeom>
          <a:noFill/>
        </p:spPr>
        <p:txBody>
          <a:bodyPr wrap="none" rtlCol="0">
            <a:spAutoFit/>
          </a:bodyPr>
          <a:lstStyle/>
          <a:p>
            <a:r>
              <a:rPr lang="it-IT" sz="1200" dirty="0" err="1">
                <a:solidFill>
                  <a:schemeClr val="bg1"/>
                </a:solidFill>
              </a:rPr>
              <a:t>p</a:t>
            </a:r>
            <a:r>
              <a:rPr lang="it-IT" sz="1200" dirty="0" smtClean="0">
                <a:solidFill>
                  <a:schemeClr val="bg1"/>
                </a:solidFill>
              </a:rPr>
              <a:t>&lt;0.0001</a:t>
            </a:r>
            <a:endParaRPr lang="it-IT" sz="1200" dirty="0">
              <a:solidFill>
                <a:schemeClr val="bg1"/>
              </a:solidFill>
            </a:endParaRPr>
          </a:p>
        </p:txBody>
      </p:sp>
      <p:cxnSp>
        <p:nvCxnSpPr>
          <p:cNvPr id="11" name="Connettore 2 10"/>
          <p:cNvCxnSpPr/>
          <p:nvPr/>
        </p:nvCxnSpPr>
        <p:spPr>
          <a:xfrm>
            <a:off x="4005703" y="3230170"/>
            <a:ext cx="0" cy="716766"/>
          </a:xfrm>
          <a:prstGeom prst="straightConnector1">
            <a:avLst/>
          </a:prstGeom>
          <a:ln>
            <a:solidFill>
              <a:srgbClr val="000000"/>
            </a:solidFill>
            <a:headEnd type="none"/>
            <a:tailEnd type="oval"/>
          </a:ln>
        </p:spPr>
        <p:style>
          <a:lnRef idx="1">
            <a:schemeClr val="dk1"/>
          </a:lnRef>
          <a:fillRef idx="0">
            <a:schemeClr val="dk1"/>
          </a:fillRef>
          <a:effectRef idx="0">
            <a:schemeClr val="dk1"/>
          </a:effectRef>
          <a:fontRef idx="minor">
            <a:schemeClr val="tx1"/>
          </a:fontRef>
        </p:style>
      </p:cxnSp>
      <p:cxnSp>
        <p:nvCxnSpPr>
          <p:cNvPr id="13" name="Connettore 2 12"/>
          <p:cNvCxnSpPr/>
          <p:nvPr/>
        </p:nvCxnSpPr>
        <p:spPr>
          <a:xfrm>
            <a:off x="5680349" y="2693677"/>
            <a:ext cx="0" cy="492497"/>
          </a:xfrm>
          <a:prstGeom prst="straightConnector1">
            <a:avLst/>
          </a:prstGeom>
          <a:ln>
            <a:solidFill>
              <a:schemeClr val="tx1"/>
            </a:solidFill>
            <a:headEnd type="none"/>
            <a:tail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96604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36016" y="126984"/>
            <a:ext cx="4827914" cy="646331"/>
          </a:xfrm>
          <a:prstGeom prst="rect">
            <a:avLst/>
          </a:prstGeom>
          <a:noFill/>
        </p:spPr>
        <p:txBody>
          <a:bodyPr wrap="none" rtlCol="0">
            <a:spAutoFit/>
          </a:bodyPr>
          <a:lstStyle/>
          <a:p>
            <a:r>
              <a:rPr lang="it-IT" sz="3600" b="1" dirty="0" smtClean="0">
                <a:solidFill>
                  <a:srgbClr val="FFFF00"/>
                </a:solidFill>
              </a:rPr>
              <a:t>Non-invasive </a:t>
            </a:r>
            <a:r>
              <a:rPr lang="it-IT" sz="3600" b="1" dirty="0" err="1" smtClean="0">
                <a:solidFill>
                  <a:srgbClr val="FFFF00"/>
                </a:solidFill>
              </a:rPr>
              <a:t>testing</a:t>
            </a:r>
            <a:endParaRPr lang="it-IT" sz="3600" b="1" dirty="0">
              <a:solidFill>
                <a:srgbClr val="FFFF00"/>
              </a:solidFill>
            </a:endParaRPr>
          </a:p>
        </p:txBody>
      </p:sp>
      <p:graphicFrame>
        <p:nvGraphicFramePr>
          <p:cNvPr id="5" name="Grafico 4"/>
          <p:cNvGraphicFramePr/>
          <p:nvPr>
            <p:extLst>
              <p:ext uri="{D42A27DB-BD31-4B8C-83A1-F6EECF244321}">
                <p14:modId xmlns:p14="http://schemas.microsoft.com/office/powerpoint/2010/main" val="1127674463"/>
              </p:ext>
            </p:extLst>
          </p:nvPr>
        </p:nvGraphicFramePr>
        <p:xfrm>
          <a:off x="868539" y="1102209"/>
          <a:ext cx="7394222" cy="4932363"/>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p:cNvSpPr txBox="1"/>
          <p:nvPr/>
        </p:nvSpPr>
        <p:spPr>
          <a:xfrm>
            <a:off x="407619" y="3449579"/>
            <a:ext cx="458329" cy="461665"/>
          </a:xfrm>
          <a:prstGeom prst="rect">
            <a:avLst/>
          </a:prstGeom>
          <a:noFill/>
        </p:spPr>
        <p:txBody>
          <a:bodyPr wrap="none" rtlCol="0">
            <a:spAutoFit/>
          </a:bodyPr>
          <a:lstStyle/>
          <a:p>
            <a:r>
              <a:rPr lang="it-IT" sz="2400" dirty="0" smtClean="0">
                <a:solidFill>
                  <a:srgbClr val="FFFF00"/>
                </a:solidFill>
              </a:rPr>
              <a:t>%</a:t>
            </a:r>
            <a:endParaRPr lang="it-IT" sz="2400" dirty="0">
              <a:solidFill>
                <a:srgbClr val="FFFF00"/>
              </a:solidFill>
            </a:endParaRPr>
          </a:p>
        </p:txBody>
      </p:sp>
      <p:sp>
        <p:nvSpPr>
          <p:cNvPr id="7" name="CasellaDiTesto 6"/>
          <p:cNvSpPr txBox="1"/>
          <p:nvPr/>
        </p:nvSpPr>
        <p:spPr>
          <a:xfrm>
            <a:off x="1724544" y="1285752"/>
            <a:ext cx="766456" cy="584776"/>
          </a:xfrm>
          <a:prstGeom prst="rect">
            <a:avLst/>
          </a:prstGeom>
          <a:noFill/>
        </p:spPr>
        <p:txBody>
          <a:bodyPr wrap="none" rtlCol="0">
            <a:spAutoFit/>
          </a:bodyPr>
          <a:lstStyle/>
          <a:p>
            <a:pPr algn="ctr"/>
            <a:r>
              <a:rPr lang="it-IT" sz="1600" dirty="0" smtClean="0">
                <a:solidFill>
                  <a:schemeClr val="bg1"/>
                </a:solidFill>
              </a:rPr>
              <a:t>562</a:t>
            </a:r>
          </a:p>
          <a:p>
            <a:pPr algn="ctr"/>
            <a:r>
              <a:rPr lang="it-IT" sz="1600" dirty="0" smtClean="0">
                <a:solidFill>
                  <a:schemeClr val="bg1"/>
                </a:solidFill>
              </a:rPr>
              <a:t>67.5%</a:t>
            </a:r>
            <a:endParaRPr lang="it-IT" sz="1600" dirty="0">
              <a:solidFill>
                <a:schemeClr val="bg1"/>
              </a:solidFill>
            </a:endParaRPr>
          </a:p>
        </p:txBody>
      </p:sp>
      <p:sp>
        <p:nvSpPr>
          <p:cNvPr id="8" name="CasellaDiTesto 7"/>
          <p:cNvSpPr txBox="1"/>
          <p:nvPr/>
        </p:nvSpPr>
        <p:spPr>
          <a:xfrm>
            <a:off x="3052769" y="2629824"/>
            <a:ext cx="766456" cy="584776"/>
          </a:xfrm>
          <a:prstGeom prst="rect">
            <a:avLst/>
          </a:prstGeom>
          <a:noFill/>
        </p:spPr>
        <p:txBody>
          <a:bodyPr wrap="none" rtlCol="0">
            <a:spAutoFit/>
          </a:bodyPr>
          <a:lstStyle/>
          <a:p>
            <a:pPr algn="ctr"/>
            <a:r>
              <a:rPr lang="it-IT" sz="1600" dirty="0" smtClean="0">
                <a:solidFill>
                  <a:schemeClr val="bg1"/>
                </a:solidFill>
              </a:rPr>
              <a:t>346</a:t>
            </a:r>
          </a:p>
          <a:p>
            <a:pPr algn="ctr"/>
            <a:r>
              <a:rPr lang="it-IT" sz="1600" dirty="0" smtClean="0">
                <a:solidFill>
                  <a:schemeClr val="bg1"/>
                </a:solidFill>
              </a:rPr>
              <a:t>41.6%</a:t>
            </a:r>
            <a:endParaRPr lang="it-IT" sz="1600" dirty="0">
              <a:solidFill>
                <a:schemeClr val="bg1"/>
              </a:solidFill>
            </a:endParaRPr>
          </a:p>
        </p:txBody>
      </p:sp>
      <p:sp>
        <p:nvSpPr>
          <p:cNvPr id="9" name="CasellaDiTesto 8"/>
          <p:cNvSpPr txBox="1"/>
          <p:nvPr/>
        </p:nvSpPr>
        <p:spPr>
          <a:xfrm>
            <a:off x="4396672" y="3723018"/>
            <a:ext cx="766456" cy="584776"/>
          </a:xfrm>
          <a:prstGeom prst="rect">
            <a:avLst/>
          </a:prstGeom>
          <a:noFill/>
        </p:spPr>
        <p:txBody>
          <a:bodyPr wrap="none" rtlCol="0">
            <a:spAutoFit/>
          </a:bodyPr>
          <a:lstStyle/>
          <a:p>
            <a:pPr algn="ctr"/>
            <a:r>
              <a:rPr lang="it-IT" sz="1600" dirty="0" smtClean="0">
                <a:solidFill>
                  <a:schemeClr val="bg1"/>
                </a:solidFill>
              </a:rPr>
              <a:t>160</a:t>
            </a:r>
          </a:p>
          <a:p>
            <a:pPr algn="ctr"/>
            <a:r>
              <a:rPr lang="it-IT" sz="1600" dirty="0" smtClean="0">
                <a:solidFill>
                  <a:schemeClr val="bg1"/>
                </a:solidFill>
              </a:rPr>
              <a:t>19.2%</a:t>
            </a:r>
            <a:endParaRPr lang="it-IT" sz="1600" dirty="0">
              <a:solidFill>
                <a:schemeClr val="bg1"/>
              </a:solidFill>
            </a:endParaRPr>
          </a:p>
        </p:txBody>
      </p:sp>
      <p:sp>
        <p:nvSpPr>
          <p:cNvPr id="10" name="CasellaDiTesto 9"/>
          <p:cNvSpPr txBox="1"/>
          <p:nvPr/>
        </p:nvSpPr>
        <p:spPr>
          <a:xfrm>
            <a:off x="5797632" y="4408535"/>
            <a:ext cx="652342" cy="584776"/>
          </a:xfrm>
          <a:prstGeom prst="rect">
            <a:avLst/>
          </a:prstGeom>
          <a:noFill/>
        </p:spPr>
        <p:txBody>
          <a:bodyPr wrap="none" rtlCol="0">
            <a:spAutoFit/>
          </a:bodyPr>
          <a:lstStyle/>
          <a:p>
            <a:pPr algn="ctr"/>
            <a:r>
              <a:rPr lang="it-IT" sz="1600" dirty="0" smtClean="0">
                <a:solidFill>
                  <a:schemeClr val="bg1"/>
                </a:solidFill>
              </a:rPr>
              <a:t>45</a:t>
            </a:r>
          </a:p>
          <a:p>
            <a:pPr algn="ctr"/>
            <a:r>
              <a:rPr lang="it-IT" sz="1600" dirty="0" smtClean="0">
                <a:solidFill>
                  <a:schemeClr val="bg1"/>
                </a:solidFill>
              </a:rPr>
              <a:t>5.4%</a:t>
            </a:r>
            <a:endParaRPr lang="it-IT" sz="1600" dirty="0">
              <a:solidFill>
                <a:schemeClr val="bg1"/>
              </a:solidFill>
            </a:endParaRPr>
          </a:p>
        </p:txBody>
      </p:sp>
      <p:sp>
        <p:nvSpPr>
          <p:cNvPr id="11" name="CasellaDiTesto 10"/>
          <p:cNvSpPr txBox="1"/>
          <p:nvPr/>
        </p:nvSpPr>
        <p:spPr>
          <a:xfrm>
            <a:off x="7125857" y="4592295"/>
            <a:ext cx="652342" cy="584776"/>
          </a:xfrm>
          <a:prstGeom prst="rect">
            <a:avLst/>
          </a:prstGeom>
          <a:noFill/>
        </p:spPr>
        <p:txBody>
          <a:bodyPr wrap="none" rtlCol="0">
            <a:spAutoFit/>
          </a:bodyPr>
          <a:lstStyle/>
          <a:p>
            <a:pPr algn="ctr"/>
            <a:r>
              <a:rPr lang="it-IT" sz="1600" dirty="0" smtClean="0">
                <a:solidFill>
                  <a:schemeClr val="bg1"/>
                </a:solidFill>
              </a:rPr>
              <a:t>11</a:t>
            </a:r>
          </a:p>
          <a:p>
            <a:pPr algn="ctr"/>
            <a:r>
              <a:rPr lang="it-IT" sz="1600" dirty="0" smtClean="0">
                <a:solidFill>
                  <a:schemeClr val="bg1"/>
                </a:solidFill>
              </a:rPr>
              <a:t>1.3%</a:t>
            </a:r>
            <a:endParaRPr lang="it-IT" sz="1600" dirty="0">
              <a:solidFill>
                <a:schemeClr val="bg1"/>
              </a:solidFill>
            </a:endParaRPr>
          </a:p>
        </p:txBody>
      </p:sp>
      <p:pic>
        <p:nvPicPr>
          <p:cNvPr id="12" name="Immagine 11"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8" y="6108467"/>
            <a:ext cx="845661" cy="635737"/>
          </a:xfrm>
          <a:prstGeom prst="rect">
            <a:avLst/>
          </a:prstGeom>
        </p:spPr>
      </p:pic>
      <p:pic>
        <p:nvPicPr>
          <p:cNvPr id="13" name="Picture 1031" descr="logoAr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67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p:nvPr/>
        </p:nvPicPr>
        <p:blipFill>
          <a:blip r:embed="rId3"/>
          <a:stretch/>
        </p:blipFill>
        <p:spPr>
          <a:xfrm>
            <a:off x="142875" y="346338"/>
            <a:ext cx="5155773" cy="1383559"/>
          </a:xfrm>
          <a:prstGeom prst="rect">
            <a:avLst/>
          </a:prstGeom>
          <a:ln w="0">
            <a:noFill/>
          </a:ln>
        </p:spPr>
      </p:pic>
      <p:sp>
        <p:nvSpPr>
          <p:cNvPr id="6" name="CustomShape 1"/>
          <p:cNvSpPr/>
          <p:nvPr/>
        </p:nvSpPr>
        <p:spPr>
          <a:xfrm>
            <a:off x="5632911" y="366217"/>
            <a:ext cx="3124164" cy="1198875"/>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480">
              <a:lnSpc>
                <a:spcPct val="100000"/>
              </a:lnSpc>
              <a:buClr>
                <a:srgbClr val="FFFF00"/>
              </a:buClr>
              <a:buFont typeface="Arial"/>
              <a:buChar char="•"/>
              <a:tabLst>
                <a:tab pos="1073160" algn="l"/>
                <a:tab pos="1974960" algn="l"/>
              </a:tabLst>
            </a:pPr>
            <a:r>
              <a:rPr lang="it-IT" b="0" strike="noStrike" spc="-1" dirty="0">
                <a:solidFill>
                  <a:srgbClr val="FFFF00"/>
                </a:solidFill>
                <a:latin typeface="Arial"/>
              </a:rPr>
              <a:t>CASS	</a:t>
            </a:r>
            <a:r>
              <a:rPr lang="it-IT" b="0" strike="noStrike" spc="-1" dirty="0">
                <a:solidFill>
                  <a:srgbClr val="FFFFFF"/>
                </a:solidFill>
                <a:latin typeface="Arial"/>
              </a:rPr>
              <a:t>1972-74	686 </a:t>
            </a:r>
            <a:r>
              <a:rPr lang="it-IT" b="0" strike="noStrike" spc="-1" dirty="0" err="1">
                <a:solidFill>
                  <a:srgbClr val="FFFFFF"/>
                </a:solidFill>
                <a:latin typeface="Arial"/>
              </a:rPr>
              <a:t>pts</a:t>
            </a:r>
            <a:endParaRPr lang="it-IT" b="0" strike="noStrike" spc="-1" dirty="0">
              <a:latin typeface="Arial"/>
            </a:endParaRPr>
          </a:p>
          <a:p>
            <a:pPr marL="285840" indent="-285480">
              <a:lnSpc>
                <a:spcPct val="100000"/>
              </a:lnSpc>
              <a:buClr>
                <a:srgbClr val="FFFF00"/>
              </a:buClr>
              <a:buFont typeface="Arial"/>
              <a:buChar char="•"/>
              <a:tabLst>
                <a:tab pos="1073160" algn="l"/>
                <a:tab pos="1974960" algn="l"/>
              </a:tabLst>
            </a:pPr>
            <a:r>
              <a:rPr lang="it-IT" b="0" strike="noStrike" spc="-1" dirty="0">
                <a:solidFill>
                  <a:srgbClr val="FFFF00"/>
                </a:solidFill>
                <a:latin typeface="Arial"/>
              </a:rPr>
              <a:t>VACS	</a:t>
            </a:r>
            <a:r>
              <a:rPr lang="it-IT" b="0" strike="noStrike" spc="-1" dirty="0">
                <a:solidFill>
                  <a:srgbClr val="FFFFFF"/>
                </a:solidFill>
                <a:latin typeface="Arial"/>
              </a:rPr>
              <a:t>1974-79	780 </a:t>
            </a:r>
            <a:r>
              <a:rPr lang="it-IT" b="0" strike="noStrike" spc="-1" dirty="0" err="1">
                <a:solidFill>
                  <a:srgbClr val="FFFFFF"/>
                </a:solidFill>
                <a:latin typeface="Arial"/>
              </a:rPr>
              <a:t>pts</a:t>
            </a:r>
            <a:endParaRPr lang="it-IT" b="0" strike="noStrike" spc="-1" dirty="0">
              <a:latin typeface="Arial"/>
            </a:endParaRPr>
          </a:p>
          <a:p>
            <a:pPr marL="285840" indent="-285480">
              <a:lnSpc>
                <a:spcPct val="100000"/>
              </a:lnSpc>
              <a:buClr>
                <a:srgbClr val="FFFF00"/>
              </a:buClr>
              <a:buFont typeface="Arial"/>
              <a:buChar char="•"/>
              <a:tabLst>
                <a:tab pos="1073160" algn="l"/>
                <a:tab pos="1974960" algn="l"/>
              </a:tabLst>
            </a:pPr>
            <a:r>
              <a:rPr lang="it-IT" b="0" strike="noStrike" spc="-1" dirty="0">
                <a:solidFill>
                  <a:srgbClr val="FFFF00"/>
                </a:solidFill>
                <a:latin typeface="Arial"/>
              </a:rPr>
              <a:t>ECSS	</a:t>
            </a:r>
            <a:r>
              <a:rPr lang="it-IT" b="0" strike="noStrike" spc="-1" dirty="0">
                <a:solidFill>
                  <a:srgbClr val="FFFFFF"/>
                </a:solidFill>
                <a:latin typeface="Arial"/>
              </a:rPr>
              <a:t>1973-76	768 </a:t>
            </a:r>
            <a:r>
              <a:rPr lang="it-IT" b="0" strike="noStrike" spc="-1" dirty="0" err="1">
                <a:solidFill>
                  <a:srgbClr val="FFFFFF"/>
                </a:solidFill>
                <a:latin typeface="Arial"/>
              </a:rPr>
              <a:t>pts</a:t>
            </a:r>
            <a:endParaRPr lang="it-IT" b="0" strike="noStrike" spc="-1" dirty="0">
              <a:latin typeface="Arial"/>
            </a:endParaRPr>
          </a:p>
          <a:p>
            <a:pPr marL="285840" indent="-285480">
              <a:lnSpc>
                <a:spcPct val="100000"/>
              </a:lnSpc>
              <a:buClr>
                <a:srgbClr val="FFFF00"/>
              </a:buClr>
              <a:buFont typeface="Arial"/>
              <a:buChar char="•"/>
              <a:tabLst>
                <a:tab pos="1073160" algn="l"/>
                <a:tab pos="1974960" algn="l"/>
              </a:tabLst>
            </a:pPr>
            <a:r>
              <a:rPr lang="it-IT" b="0" strike="noStrike" spc="-1" dirty="0">
                <a:solidFill>
                  <a:srgbClr val="FFFF00"/>
                </a:solidFill>
                <a:latin typeface="Arial"/>
              </a:rPr>
              <a:t>4 </a:t>
            </a:r>
            <a:r>
              <a:rPr lang="it-IT" b="0" strike="noStrike" spc="-1" dirty="0" err="1">
                <a:solidFill>
                  <a:srgbClr val="FFFF00"/>
                </a:solidFill>
                <a:latin typeface="Arial"/>
              </a:rPr>
              <a:t>smaller</a:t>
            </a:r>
            <a:r>
              <a:rPr lang="it-IT" b="0" strike="noStrike" spc="-1" dirty="0">
                <a:solidFill>
                  <a:srgbClr val="FFFF00"/>
                </a:solidFill>
                <a:latin typeface="Arial"/>
              </a:rPr>
              <a:t> </a:t>
            </a:r>
            <a:r>
              <a:rPr lang="it-IT" b="0" strike="noStrike" spc="-1" dirty="0" err="1">
                <a:solidFill>
                  <a:srgbClr val="FFFF00"/>
                </a:solidFill>
                <a:latin typeface="Arial"/>
              </a:rPr>
              <a:t>studies</a:t>
            </a:r>
            <a:endParaRPr lang="it-IT" b="0" strike="noStrike" spc="-1" dirty="0">
              <a:latin typeface="Arial"/>
            </a:endParaRPr>
          </a:p>
        </p:txBody>
      </p:sp>
      <p:sp>
        <p:nvSpPr>
          <p:cNvPr id="7" name="CustomShape 2"/>
          <p:cNvSpPr/>
          <p:nvPr/>
        </p:nvSpPr>
        <p:spPr>
          <a:xfrm>
            <a:off x="2926800" y="6546240"/>
            <a:ext cx="3277800" cy="2728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200" b="0" strike="noStrike" spc="-1">
                <a:solidFill>
                  <a:srgbClr val="FFFFFF"/>
                </a:solidFill>
                <a:latin typeface="Arial"/>
              </a:rPr>
              <a:t>Salim Yusuf et al. Lancet 1994; 344: 563-570.</a:t>
            </a:r>
            <a:endParaRPr lang="it-IT" sz="1200" b="0" strike="noStrike" spc="-1">
              <a:latin typeface="Arial"/>
            </a:endParaRPr>
          </a:p>
        </p:txBody>
      </p:sp>
      <p:pic>
        <p:nvPicPr>
          <p:cNvPr id="10" name="Picture 1031" descr="logoArca"/>
          <p:cNvPicPr/>
          <p:nvPr/>
        </p:nvPicPr>
        <p:blipFill>
          <a:blip r:embed="rId4"/>
          <a:stretch/>
        </p:blipFill>
        <p:spPr>
          <a:xfrm>
            <a:off x="8653335" y="6511124"/>
            <a:ext cx="490665" cy="346876"/>
          </a:xfrm>
          <a:prstGeom prst="rect">
            <a:avLst/>
          </a:prstGeom>
          <a:ln w="0">
            <a:noFill/>
          </a:ln>
        </p:spPr>
      </p:pic>
      <p:grpSp>
        <p:nvGrpSpPr>
          <p:cNvPr id="18" name="Gruppo 17"/>
          <p:cNvGrpSpPr/>
          <p:nvPr/>
        </p:nvGrpSpPr>
        <p:grpSpPr>
          <a:xfrm>
            <a:off x="564740" y="2162589"/>
            <a:ext cx="7989120" cy="4310280"/>
            <a:chOff x="570960" y="1804680"/>
            <a:chExt cx="7989120" cy="4310280"/>
          </a:xfrm>
        </p:grpSpPr>
        <p:pic>
          <p:nvPicPr>
            <p:cNvPr id="5" name="Immagine 4" descr="Senza titolo.jpg"/>
            <p:cNvPicPr/>
            <p:nvPr/>
          </p:nvPicPr>
          <p:blipFill>
            <a:blip r:embed="rId5"/>
            <a:stretch/>
          </p:blipFill>
          <p:spPr>
            <a:xfrm>
              <a:off x="570960" y="1804680"/>
              <a:ext cx="7989120" cy="4310280"/>
            </a:xfrm>
            <a:prstGeom prst="rect">
              <a:avLst/>
            </a:prstGeom>
            <a:ln w="0">
              <a:noFill/>
            </a:ln>
          </p:spPr>
        </p:pic>
        <p:sp>
          <p:nvSpPr>
            <p:cNvPr id="11" name="CustomShape 3"/>
            <p:cNvSpPr/>
            <p:nvPr/>
          </p:nvSpPr>
          <p:spPr>
            <a:xfrm>
              <a:off x="7319880" y="2851560"/>
              <a:ext cx="507600" cy="311400"/>
            </a:xfrm>
            <a:prstGeom prst="rect">
              <a:avLst/>
            </a:prstGeom>
            <a:noFill/>
            <a:ln w="19050">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 name="CustomShape 4"/>
            <p:cNvSpPr/>
            <p:nvPr/>
          </p:nvSpPr>
          <p:spPr>
            <a:xfrm>
              <a:off x="7331400" y="4224600"/>
              <a:ext cx="507600" cy="645574"/>
            </a:xfrm>
            <a:prstGeom prst="rect">
              <a:avLst/>
            </a:prstGeom>
            <a:noFill/>
            <a:ln w="19050">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 name="CustomShape 5"/>
            <p:cNvSpPr/>
            <p:nvPr/>
          </p:nvSpPr>
          <p:spPr>
            <a:xfrm>
              <a:off x="600480" y="2868120"/>
              <a:ext cx="816840" cy="311400"/>
            </a:xfrm>
            <a:prstGeom prst="rect">
              <a:avLst/>
            </a:prstGeom>
            <a:noFill/>
            <a:ln w="19050">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 name="CustomShape 6"/>
            <p:cNvSpPr/>
            <p:nvPr/>
          </p:nvSpPr>
          <p:spPr>
            <a:xfrm>
              <a:off x="589320" y="4093920"/>
              <a:ext cx="1054800" cy="192600"/>
            </a:xfrm>
            <a:prstGeom prst="rect">
              <a:avLst/>
            </a:prstGeom>
            <a:noFill/>
            <a:ln w="19050">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 name="CustomShape 7"/>
            <p:cNvSpPr/>
            <p:nvPr/>
          </p:nvSpPr>
          <p:spPr>
            <a:xfrm>
              <a:off x="605520" y="5482440"/>
              <a:ext cx="1054800" cy="192600"/>
            </a:xfrm>
            <a:prstGeom prst="rect">
              <a:avLst/>
            </a:prstGeom>
            <a:noFill/>
            <a:ln w="19050">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CustomShape 8"/>
            <p:cNvSpPr/>
            <p:nvPr/>
          </p:nvSpPr>
          <p:spPr>
            <a:xfrm>
              <a:off x="599400" y="5929560"/>
              <a:ext cx="556920" cy="182520"/>
            </a:xfrm>
            <a:prstGeom prst="rect">
              <a:avLst/>
            </a:prstGeom>
            <a:noFill/>
            <a:ln w="19050">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CustomShape 9"/>
            <p:cNvSpPr/>
            <p:nvPr/>
          </p:nvSpPr>
          <p:spPr>
            <a:xfrm>
              <a:off x="7305840" y="5911920"/>
              <a:ext cx="556920" cy="182520"/>
            </a:xfrm>
            <a:prstGeom prst="rect">
              <a:avLst/>
            </a:prstGeom>
            <a:noFill/>
            <a:ln w="19050">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pic>
        <p:nvPicPr>
          <p:cNvPr id="19" name="Immagine 18"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88" y="6442075"/>
            <a:ext cx="470749" cy="353892"/>
          </a:xfrm>
          <a:prstGeom prst="rect">
            <a:avLst/>
          </a:prstGeom>
        </p:spPr>
      </p:pic>
    </p:spTree>
    <p:extLst>
      <p:ext uri="{BB962C8B-B14F-4D97-AF65-F5344CB8AC3E}">
        <p14:creationId xmlns:p14="http://schemas.microsoft.com/office/powerpoint/2010/main" val="28963764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9" y="87312"/>
            <a:ext cx="2013258" cy="1513494"/>
          </a:xfrm>
          <a:prstGeom prst="rect">
            <a:avLst/>
          </a:prstGeom>
        </p:spPr>
      </p:pic>
      <p:pic>
        <p:nvPicPr>
          <p:cNvPr id="5"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Grafico 11"/>
          <p:cNvGraphicFramePr/>
          <p:nvPr>
            <p:extLst>
              <p:ext uri="{D42A27DB-BD31-4B8C-83A1-F6EECF244321}">
                <p14:modId xmlns:p14="http://schemas.microsoft.com/office/powerpoint/2010/main" val="1402152166"/>
              </p:ext>
            </p:extLst>
          </p:nvPr>
        </p:nvGraphicFramePr>
        <p:xfrm>
          <a:off x="117729" y="1866348"/>
          <a:ext cx="5378174" cy="38873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fico 12"/>
          <p:cNvGraphicFramePr/>
          <p:nvPr>
            <p:extLst>
              <p:ext uri="{D42A27DB-BD31-4B8C-83A1-F6EECF244321}">
                <p14:modId xmlns:p14="http://schemas.microsoft.com/office/powerpoint/2010/main" val="386140632"/>
              </p:ext>
            </p:extLst>
          </p:nvPr>
        </p:nvGraphicFramePr>
        <p:xfrm>
          <a:off x="5330251" y="2062439"/>
          <a:ext cx="3221314" cy="2976218"/>
        </p:xfrm>
        <a:graphic>
          <a:graphicData uri="http://schemas.openxmlformats.org/drawingml/2006/chart">
            <c:chart xmlns:c="http://schemas.openxmlformats.org/drawingml/2006/chart" xmlns:r="http://schemas.openxmlformats.org/officeDocument/2006/relationships" r:id="rId6"/>
          </a:graphicData>
        </a:graphic>
      </p:graphicFrame>
      <p:cxnSp>
        <p:nvCxnSpPr>
          <p:cNvPr id="15" name="Connettore 1 14"/>
          <p:cNvCxnSpPr/>
          <p:nvPr/>
        </p:nvCxnSpPr>
        <p:spPr>
          <a:xfrm>
            <a:off x="3452859" y="2230783"/>
            <a:ext cx="2992783" cy="397565"/>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V="1">
            <a:off x="3375555" y="4450522"/>
            <a:ext cx="3180522" cy="483704"/>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35" name="CasellaDiTesto 34"/>
          <p:cNvSpPr txBox="1"/>
          <p:nvPr/>
        </p:nvSpPr>
        <p:spPr>
          <a:xfrm>
            <a:off x="2354962" y="272341"/>
            <a:ext cx="6789038" cy="1200329"/>
          </a:xfrm>
          <a:prstGeom prst="rect">
            <a:avLst/>
          </a:prstGeom>
          <a:noFill/>
        </p:spPr>
        <p:txBody>
          <a:bodyPr wrap="none" rtlCol="0">
            <a:spAutoFit/>
          </a:bodyPr>
          <a:lstStyle/>
          <a:p>
            <a:r>
              <a:rPr lang="it-IT" sz="3600" b="1" dirty="0" smtClean="0">
                <a:solidFill>
                  <a:srgbClr val="FFFF00"/>
                </a:solidFill>
              </a:rPr>
              <a:t>Switch to an invasive </a:t>
            </a:r>
            <a:r>
              <a:rPr lang="it-IT" sz="3600" b="1" dirty="0" err="1" smtClean="0">
                <a:solidFill>
                  <a:srgbClr val="FFFF00"/>
                </a:solidFill>
              </a:rPr>
              <a:t>strategy</a:t>
            </a:r>
            <a:endParaRPr lang="it-IT" sz="3600" b="1" dirty="0" smtClean="0">
              <a:solidFill>
                <a:srgbClr val="FFFF00"/>
              </a:solidFill>
            </a:endParaRPr>
          </a:p>
          <a:p>
            <a:r>
              <a:rPr lang="it-IT" sz="3600" b="1" dirty="0" err="1">
                <a:solidFill>
                  <a:srgbClr val="FFFF00"/>
                </a:solidFill>
              </a:rPr>
              <a:t>a</a:t>
            </a:r>
            <a:r>
              <a:rPr lang="it-IT" sz="3600" b="1" dirty="0" err="1" smtClean="0">
                <a:solidFill>
                  <a:srgbClr val="FFFF00"/>
                </a:solidFill>
              </a:rPr>
              <a:t>fter</a:t>
            </a:r>
            <a:r>
              <a:rPr lang="it-IT" sz="3600" b="1" dirty="0" smtClean="0">
                <a:solidFill>
                  <a:srgbClr val="FFFF00"/>
                </a:solidFill>
              </a:rPr>
              <a:t> </a:t>
            </a:r>
            <a:r>
              <a:rPr lang="it-IT" sz="3600" b="1" dirty="0" err="1" smtClean="0">
                <a:solidFill>
                  <a:srgbClr val="FFFF00"/>
                </a:solidFill>
              </a:rPr>
              <a:t>one</a:t>
            </a:r>
            <a:r>
              <a:rPr lang="it-IT" sz="3600" b="1" dirty="0" smtClean="0">
                <a:solidFill>
                  <a:srgbClr val="FFFF00"/>
                </a:solidFill>
              </a:rPr>
              <a:t> </a:t>
            </a:r>
            <a:r>
              <a:rPr lang="it-IT" sz="3600" b="1" dirty="0" err="1" smtClean="0">
                <a:solidFill>
                  <a:srgbClr val="FFFF00"/>
                </a:solidFill>
              </a:rPr>
              <a:t>month</a:t>
            </a:r>
            <a:r>
              <a:rPr lang="it-IT" sz="3600" b="1" dirty="0" smtClean="0">
                <a:solidFill>
                  <a:srgbClr val="FFFF00"/>
                </a:solidFill>
              </a:rPr>
              <a:t> of OMT</a:t>
            </a:r>
            <a:endParaRPr lang="it-IT" sz="3600" b="1" dirty="0">
              <a:solidFill>
                <a:srgbClr val="FFFF00"/>
              </a:solidFill>
            </a:endParaRPr>
          </a:p>
        </p:txBody>
      </p:sp>
    </p:spTree>
    <p:extLst>
      <p:ext uri="{BB962C8B-B14F-4D97-AF65-F5344CB8AC3E}">
        <p14:creationId xmlns:p14="http://schemas.microsoft.com/office/powerpoint/2010/main" val="18496549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entesi graffa chiusa 21"/>
          <p:cNvSpPr/>
          <p:nvPr/>
        </p:nvSpPr>
        <p:spPr>
          <a:xfrm>
            <a:off x="8227947" y="4339376"/>
            <a:ext cx="238108" cy="463044"/>
          </a:xfrm>
          <a:prstGeom prst="rightBrace">
            <a:avLst/>
          </a:pr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3" name="CasellaDiTesto 22"/>
          <p:cNvSpPr txBox="1"/>
          <p:nvPr/>
        </p:nvSpPr>
        <p:spPr>
          <a:xfrm>
            <a:off x="8413141" y="4418754"/>
            <a:ext cx="621008" cy="276999"/>
          </a:xfrm>
          <a:prstGeom prst="rect">
            <a:avLst/>
          </a:prstGeom>
          <a:noFill/>
        </p:spPr>
        <p:txBody>
          <a:bodyPr wrap="none" rtlCol="0">
            <a:spAutoFit/>
          </a:bodyPr>
          <a:lstStyle/>
          <a:p>
            <a:r>
              <a:rPr lang="it-IT" sz="1200" dirty="0" smtClean="0">
                <a:solidFill>
                  <a:srgbClr val="FFFFFF"/>
                </a:solidFill>
              </a:rPr>
              <a:t>46.7%</a:t>
            </a:r>
            <a:endParaRPr lang="it-IT" sz="1200" dirty="0">
              <a:solidFill>
                <a:srgbClr val="FFFFFF"/>
              </a:solidFill>
            </a:endParaRPr>
          </a:p>
        </p:txBody>
      </p:sp>
      <p:graphicFrame>
        <p:nvGraphicFramePr>
          <p:cNvPr id="4" name="Grafico 3"/>
          <p:cNvGraphicFramePr/>
          <p:nvPr>
            <p:extLst>
              <p:ext uri="{D42A27DB-BD31-4B8C-83A1-F6EECF244321}">
                <p14:modId xmlns:p14="http://schemas.microsoft.com/office/powerpoint/2010/main" val="718425073"/>
              </p:ext>
            </p:extLst>
          </p:nvPr>
        </p:nvGraphicFramePr>
        <p:xfrm>
          <a:off x="117729" y="2021566"/>
          <a:ext cx="4882090" cy="4674372"/>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magine 4"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29" y="87312"/>
            <a:ext cx="2323493" cy="1746718"/>
          </a:xfrm>
          <a:prstGeom prst="rect">
            <a:avLst/>
          </a:prstGeom>
        </p:spPr>
      </p:pic>
      <p:pic>
        <p:nvPicPr>
          <p:cNvPr id="6" name="Picture 1031" descr="logoAr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afico 7"/>
          <p:cNvGraphicFramePr/>
          <p:nvPr>
            <p:extLst>
              <p:ext uri="{D42A27DB-BD31-4B8C-83A1-F6EECF244321}">
                <p14:modId xmlns:p14="http://schemas.microsoft.com/office/powerpoint/2010/main" val="2329520517"/>
              </p:ext>
            </p:extLst>
          </p:nvPr>
        </p:nvGraphicFramePr>
        <p:xfrm>
          <a:off x="4923416" y="3076755"/>
          <a:ext cx="4220584" cy="2538217"/>
        </p:xfrm>
        <a:graphic>
          <a:graphicData uri="http://schemas.openxmlformats.org/drawingml/2006/chart">
            <c:chart xmlns:c="http://schemas.openxmlformats.org/drawingml/2006/chart" xmlns:r="http://schemas.openxmlformats.org/officeDocument/2006/relationships" r:id="rId6"/>
          </a:graphicData>
        </a:graphic>
      </p:graphicFrame>
      <p:sp>
        <p:nvSpPr>
          <p:cNvPr id="26" name="CasellaDiTesto 25"/>
          <p:cNvSpPr txBox="1"/>
          <p:nvPr/>
        </p:nvSpPr>
        <p:spPr>
          <a:xfrm>
            <a:off x="3213229" y="218101"/>
            <a:ext cx="5352747" cy="1692771"/>
          </a:xfrm>
          <a:prstGeom prst="rect">
            <a:avLst/>
          </a:prstGeom>
          <a:noFill/>
        </p:spPr>
        <p:txBody>
          <a:bodyPr wrap="none" rtlCol="0">
            <a:spAutoFit/>
          </a:bodyPr>
          <a:lstStyle/>
          <a:p>
            <a:r>
              <a:rPr lang="it-IT" sz="3600" b="1" dirty="0" err="1" smtClean="0">
                <a:solidFill>
                  <a:srgbClr val="FFFF00"/>
                </a:solidFill>
              </a:rPr>
              <a:t>Revascularization</a:t>
            </a:r>
            <a:endParaRPr lang="it-IT" sz="3600" b="1" dirty="0" smtClean="0">
              <a:solidFill>
                <a:srgbClr val="FFFF00"/>
              </a:solidFill>
            </a:endParaRPr>
          </a:p>
          <a:p>
            <a:pPr marL="285750" indent="-285750">
              <a:lnSpc>
                <a:spcPct val="150000"/>
              </a:lnSpc>
              <a:buFont typeface="Arial"/>
              <a:buChar char="•"/>
            </a:pPr>
            <a:r>
              <a:rPr lang="it-IT" sz="2000" dirty="0" smtClean="0">
                <a:solidFill>
                  <a:srgbClr val="FFFF00"/>
                </a:solidFill>
              </a:rPr>
              <a:t>46.7% of </a:t>
            </a:r>
            <a:r>
              <a:rPr lang="it-IT" sz="2000" dirty="0" err="1" smtClean="0">
                <a:solidFill>
                  <a:srgbClr val="FFFF00"/>
                </a:solidFill>
              </a:rPr>
              <a:t>pts</a:t>
            </a:r>
            <a:r>
              <a:rPr lang="it-IT" sz="2000" dirty="0" smtClean="0">
                <a:solidFill>
                  <a:srgbClr val="FFFF00"/>
                </a:solidFill>
              </a:rPr>
              <a:t> </a:t>
            </a:r>
            <a:r>
              <a:rPr lang="it-IT" sz="2000" dirty="0" err="1" smtClean="0">
                <a:solidFill>
                  <a:srgbClr val="FFFF00"/>
                </a:solidFill>
              </a:rPr>
              <a:t>referred</a:t>
            </a:r>
            <a:r>
              <a:rPr lang="it-IT" sz="2000" dirty="0" smtClean="0">
                <a:solidFill>
                  <a:srgbClr val="FFFF00"/>
                </a:solidFill>
              </a:rPr>
              <a:t> for invasive </a:t>
            </a:r>
            <a:r>
              <a:rPr lang="it-IT" sz="2000" dirty="0" err="1" smtClean="0">
                <a:solidFill>
                  <a:srgbClr val="FFFF00"/>
                </a:solidFill>
              </a:rPr>
              <a:t>strategy</a:t>
            </a:r>
            <a:endParaRPr lang="it-IT" sz="2000" dirty="0" smtClean="0">
              <a:solidFill>
                <a:srgbClr val="FFFF00"/>
              </a:solidFill>
            </a:endParaRPr>
          </a:p>
          <a:p>
            <a:pPr marL="285750" indent="-285750">
              <a:buFont typeface="Arial"/>
              <a:buChar char="•"/>
            </a:pPr>
            <a:r>
              <a:rPr lang="it-IT" sz="2000" dirty="0" smtClean="0">
                <a:solidFill>
                  <a:srgbClr val="FFFF00"/>
                </a:solidFill>
              </a:rPr>
              <a:t>19% of the overall </a:t>
            </a:r>
            <a:r>
              <a:rPr lang="it-IT" sz="2000" dirty="0" err="1" smtClean="0">
                <a:solidFill>
                  <a:srgbClr val="FFFF00"/>
                </a:solidFill>
              </a:rPr>
              <a:t>stable</a:t>
            </a:r>
            <a:r>
              <a:rPr lang="it-IT" sz="2000" dirty="0" smtClean="0">
                <a:solidFill>
                  <a:srgbClr val="FFFF00"/>
                </a:solidFill>
              </a:rPr>
              <a:t> angina </a:t>
            </a:r>
            <a:r>
              <a:rPr lang="it-IT" sz="2000" dirty="0" err="1" smtClean="0">
                <a:solidFill>
                  <a:srgbClr val="FFFF00"/>
                </a:solidFill>
              </a:rPr>
              <a:t>population</a:t>
            </a:r>
            <a:endParaRPr lang="it-IT" sz="2000" dirty="0" smtClean="0">
              <a:solidFill>
                <a:srgbClr val="FFFF00"/>
              </a:solidFill>
            </a:endParaRPr>
          </a:p>
          <a:p>
            <a:endParaRPr lang="it-IT" b="1" dirty="0">
              <a:solidFill>
                <a:srgbClr val="FFFFFF"/>
              </a:solidFill>
            </a:endParaRPr>
          </a:p>
        </p:txBody>
      </p:sp>
      <p:sp>
        <p:nvSpPr>
          <p:cNvPr id="27" name="CasellaDiTesto 26"/>
          <p:cNvSpPr txBox="1"/>
          <p:nvPr/>
        </p:nvSpPr>
        <p:spPr>
          <a:xfrm>
            <a:off x="1937594" y="2002247"/>
            <a:ext cx="2172390" cy="646331"/>
          </a:xfrm>
          <a:prstGeom prst="rect">
            <a:avLst/>
          </a:prstGeom>
          <a:noFill/>
        </p:spPr>
        <p:txBody>
          <a:bodyPr wrap="none" rtlCol="0">
            <a:spAutoFit/>
          </a:bodyPr>
          <a:lstStyle/>
          <a:p>
            <a:pPr algn="ctr"/>
            <a:r>
              <a:rPr lang="it-IT" b="1" dirty="0" smtClean="0">
                <a:solidFill>
                  <a:schemeClr val="bg1"/>
                </a:solidFill>
              </a:rPr>
              <a:t>Invasive </a:t>
            </a:r>
            <a:r>
              <a:rPr lang="it-IT" b="1" dirty="0" err="1" smtClean="0">
                <a:solidFill>
                  <a:schemeClr val="bg1"/>
                </a:solidFill>
              </a:rPr>
              <a:t>coronary</a:t>
            </a:r>
            <a:endParaRPr lang="it-IT" b="1" dirty="0">
              <a:solidFill>
                <a:schemeClr val="bg1"/>
              </a:solidFill>
            </a:endParaRPr>
          </a:p>
          <a:p>
            <a:pPr algn="ctr"/>
            <a:r>
              <a:rPr lang="it-IT" b="1" dirty="0" err="1" smtClean="0">
                <a:solidFill>
                  <a:schemeClr val="bg1"/>
                </a:solidFill>
              </a:rPr>
              <a:t>angiography</a:t>
            </a:r>
            <a:endParaRPr lang="it-IT" b="1" dirty="0">
              <a:solidFill>
                <a:schemeClr val="bg1"/>
              </a:solidFill>
            </a:endParaRPr>
          </a:p>
        </p:txBody>
      </p:sp>
      <p:cxnSp>
        <p:nvCxnSpPr>
          <p:cNvPr id="3" name="Connettore 1 2"/>
          <p:cNvCxnSpPr/>
          <p:nvPr/>
        </p:nvCxnSpPr>
        <p:spPr>
          <a:xfrm>
            <a:off x="3346737" y="2870868"/>
            <a:ext cx="3148314" cy="50273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flipV="1">
            <a:off x="3412878" y="5305152"/>
            <a:ext cx="3029260" cy="54242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253906" y="3069315"/>
            <a:ext cx="8521884" cy="1569660"/>
          </a:xfrm>
          <a:prstGeom prst="rect">
            <a:avLst/>
          </a:prstGeom>
          <a:solidFill>
            <a:srgbClr val="000000"/>
          </a:solidFill>
        </p:spPr>
        <p:txBody>
          <a:bodyPr wrap="none" rtlCol="0">
            <a:spAutoFit/>
          </a:bodyPr>
          <a:lstStyle/>
          <a:p>
            <a:pPr algn="ctr"/>
            <a:r>
              <a:rPr lang="it-IT" sz="3200" b="1" dirty="0" smtClean="0">
                <a:solidFill>
                  <a:schemeClr val="bg1"/>
                </a:solidFill>
              </a:rPr>
              <a:t>In the ARCA </a:t>
            </a:r>
            <a:r>
              <a:rPr lang="it-IT" sz="3200" b="1" dirty="0" err="1" smtClean="0">
                <a:solidFill>
                  <a:schemeClr val="bg1"/>
                </a:solidFill>
              </a:rPr>
              <a:t>Registry</a:t>
            </a:r>
            <a:r>
              <a:rPr lang="it-IT" sz="3200" b="1" dirty="0" smtClean="0">
                <a:solidFill>
                  <a:schemeClr val="bg1"/>
                </a:solidFill>
              </a:rPr>
              <a:t> </a:t>
            </a:r>
            <a:r>
              <a:rPr lang="it-IT" sz="3200" b="1" dirty="0" err="1" smtClean="0">
                <a:solidFill>
                  <a:schemeClr val="bg1"/>
                </a:solidFill>
              </a:rPr>
              <a:t>population</a:t>
            </a:r>
            <a:r>
              <a:rPr lang="it-IT" sz="3200" b="1" dirty="0" smtClean="0">
                <a:solidFill>
                  <a:schemeClr val="bg1"/>
                </a:solidFill>
              </a:rPr>
              <a:t>, </a:t>
            </a:r>
            <a:r>
              <a:rPr lang="it-IT" sz="3200" b="1" dirty="0" err="1" smtClean="0">
                <a:solidFill>
                  <a:schemeClr val="bg1"/>
                </a:solidFill>
              </a:rPr>
              <a:t>only</a:t>
            </a:r>
            <a:r>
              <a:rPr lang="it-IT" sz="3200" b="1" dirty="0" smtClean="0">
                <a:solidFill>
                  <a:schemeClr val="bg1"/>
                </a:solidFill>
              </a:rPr>
              <a:t> 40%</a:t>
            </a:r>
          </a:p>
          <a:p>
            <a:pPr algn="ctr"/>
            <a:r>
              <a:rPr lang="it-IT" sz="3200" b="1" dirty="0" smtClean="0">
                <a:solidFill>
                  <a:schemeClr val="bg1"/>
                </a:solidFill>
              </a:rPr>
              <a:t>of </a:t>
            </a:r>
            <a:r>
              <a:rPr lang="it-IT" sz="3200" b="1" dirty="0" err="1" smtClean="0">
                <a:solidFill>
                  <a:schemeClr val="bg1"/>
                </a:solidFill>
              </a:rPr>
              <a:t>patients</a:t>
            </a:r>
            <a:r>
              <a:rPr lang="it-IT" sz="3200" b="1" dirty="0" smtClean="0">
                <a:solidFill>
                  <a:schemeClr val="bg1"/>
                </a:solidFill>
              </a:rPr>
              <a:t> </a:t>
            </a:r>
            <a:r>
              <a:rPr lang="it-IT" sz="3200" b="1" dirty="0" err="1">
                <a:solidFill>
                  <a:schemeClr val="bg1"/>
                </a:solidFill>
              </a:rPr>
              <a:t>u</a:t>
            </a:r>
            <a:r>
              <a:rPr lang="it-IT" sz="3200" b="1" dirty="0" err="1" smtClean="0">
                <a:solidFill>
                  <a:schemeClr val="bg1"/>
                </a:solidFill>
              </a:rPr>
              <a:t>nderwent</a:t>
            </a:r>
            <a:r>
              <a:rPr lang="it-IT" sz="3200" b="1" dirty="0" smtClean="0">
                <a:solidFill>
                  <a:schemeClr val="bg1"/>
                </a:solidFill>
              </a:rPr>
              <a:t> ICA and </a:t>
            </a:r>
            <a:r>
              <a:rPr lang="it-IT" sz="3200" b="1" dirty="0" err="1" smtClean="0">
                <a:solidFill>
                  <a:schemeClr val="bg1"/>
                </a:solidFill>
              </a:rPr>
              <a:t>only</a:t>
            </a:r>
            <a:r>
              <a:rPr lang="it-IT" sz="3200" b="1" dirty="0" smtClean="0">
                <a:solidFill>
                  <a:schemeClr val="bg1"/>
                </a:solidFill>
              </a:rPr>
              <a:t> </a:t>
            </a:r>
          </a:p>
          <a:p>
            <a:pPr algn="ctr"/>
            <a:r>
              <a:rPr lang="it-IT" sz="3200" b="1" dirty="0" smtClean="0">
                <a:solidFill>
                  <a:schemeClr val="bg1"/>
                </a:solidFill>
              </a:rPr>
              <a:t>19% </a:t>
            </a:r>
            <a:r>
              <a:rPr lang="it-IT" sz="3200" b="1" dirty="0" err="1" smtClean="0">
                <a:solidFill>
                  <a:schemeClr val="bg1"/>
                </a:solidFill>
              </a:rPr>
              <a:t>was</a:t>
            </a:r>
            <a:r>
              <a:rPr lang="it-IT" sz="3200" b="1" dirty="0" smtClean="0">
                <a:solidFill>
                  <a:schemeClr val="bg1"/>
                </a:solidFill>
              </a:rPr>
              <a:t> </a:t>
            </a:r>
            <a:r>
              <a:rPr lang="it-IT" sz="3200" b="1" dirty="0" err="1" smtClean="0">
                <a:solidFill>
                  <a:schemeClr val="bg1"/>
                </a:solidFill>
              </a:rPr>
              <a:t>revascularized</a:t>
            </a:r>
            <a:r>
              <a:rPr lang="it-IT" sz="3200" b="1" dirty="0" smtClean="0">
                <a:solidFill>
                  <a:schemeClr val="bg1"/>
                </a:solidFill>
              </a:rPr>
              <a:t>.</a:t>
            </a:r>
            <a:endParaRPr lang="it-IT" sz="3200" b="1" dirty="0">
              <a:solidFill>
                <a:schemeClr val="bg1"/>
              </a:solidFill>
            </a:endParaRPr>
          </a:p>
        </p:txBody>
      </p:sp>
      <p:sp>
        <p:nvSpPr>
          <p:cNvPr id="28" name="CasellaDiTesto 27"/>
          <p:cNvSpPr txBox="1"/>
          <p:nvPr/>
        </p:nvSpPr>
        <p:spPr>
          <a:xfrm>
            <a:off x="5931140" y="1991409"/>
            <a:ext cx="1236486" cy="646331"/>
          </a:xfrm>
          <a:prstGeom prst="rect">
            <a:avLst/>
          </a:prstGeom>
          <a:noFill/>
        </p:spPr>
        <p:txBody>
          <a:bodyPr wrap="none" rtlCol="0">
            <a:spAutoFit/>
          </a:bodyPr>
          <a:lstStyle/>
          <a:p>
            <a:pPr algn="ctr"/>
            <a:r>
              <a:rPr lang="it-IT" b="1" dirty="0" err="1" smtClean="0">
                <a:solidFill>
                  <a:schemeClr val="bg1"/>
                </a:solidFill>
              </a:rPr>
              <a:t>Final</a:t>
            </a:r>
            <a:endParaRPr lang="it-IT" b="1" dirty="0" smtClean="0">
              <a:solidFill>
                <a:schemeClr val="bg1"/>
              </a:solidFill>
            </a:endParaRPr>
          </a:p>
          <a:p>
            <a:pPr algn="ctr"/>
            <a:r>
              <a:rPr lang="it-IT" b="1" dirty="0" smtClean="0">
                <a:solidFill>
                  <a:schemeClr val="bg1"/>
                </a:solidFill>
              </a:rPr>
              <a:t>treatment</a:t>
            </a:r>
            <a:endParaRPr lang="it-IT" b="1" dirty="0">
              <a:solidFill>
                <a:schemeClr val="bg1"/>
              </a:solidFill>
            </a:endParaRPr>
          </a:p>
        </p:txBody>
      </p:sp>
    </p:spTree>
    <p:extLst>
      <p:ext uri="{BB962C8B-B14F-4D97-AF65-F5344CB8AC3E}">
        <p14:creationId xmlns:p14="http://schemas.microsoft.com/office/powerpoint/2010/main" val="4053526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9" y="87312"/>
            <a:ext cx="1843719" cy="1386041"/>
          </a:xfrm>
          <a:prstGeom prst="rect">
            <a:avLst/>
          </a:prstGeom>
        </p:spPr>
      </p:pic>
      <p:pic>
        <p:nvPicPr>
          <p:cNvPr id="5"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 name="Grafico 48"/>
          <p:cNvGraphicFramePr/>
          <p:nvPr>
            <p:extLst>
              <p:ext uri="{D42A27DB-BD31-4B8C-83A1-F6EECF244321}">
                <p14:modId xmlns:p14="http://schemas.microsoft.com/office/powerpoint/2010/main" val="4121872025"/>
              </p:ext>
            </p:extLst>
          </p:nvPr>
        </p:nvGraphicFramePr>
        <p:xfrm>
          <a:off x="523558" y="1778101"/>
          <a:ext cx="8096884" cy="4660654"/>
        </p:xfrm>
        <a:graphic>
          <a:graphicData uri="http://schemas.openxmlformats.org/drawingml/2006/chart">
            <c:chart xmlns:c="http://schemas.openxmlformats.org/drawingml/2006/chart" xmlns:r="http://schemas.openxmlformats.org/officeDocument/2006/relationships" r:id="rId5"/>
          </a:graphicData>
        </a:graphic>
      </p:graphicFrame>
      <p:cxnSp>
        <p:nvCxnSpPr>
          <p:cNvPr id="51" name="Connettore 1 50"/>
          <p:cNvCxnSpPr/>
          <p:nvPr/>
        </p:nvCxnSpPr>
        <p:spPr>
          <a:xfrm>
            <a:off x="4671391" y="1976783"/>
            <a:ext cx="0" cy="4384260"/>
          </a:xfrm>
          <a:prstGeom prst="line">
            <a:avLst/>
          </a:prstGeom>
          <a:ln w="952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2" name="CasellaDiTesto 51"/>
          <p:cNvSpPr txBox="1"/>
          <p:nvPr/>
        </p:nvSpPr>
        <p:spPr>
          <a:xfrm>
            <a:off x="1207648" y="5697150"/>
            <a:ext cx="595085" cy="276999"/>
          </a:xfrm>
          <a:prstGeom prst="rect">
            <a:avLst/>
          </a:prstGeom>
          <a:noFill/>
        </p:spPr>
        <p:txBody>
          <a:bodyPr wrap="none" rtlCol="0">
            <a:spAutoFit/>
          </a:bodyPr>
          <a:lstStyle/>
          <a:p>
            <a:r>
              <a:rPr lang="it-IT" sz="1200" dirty="0" smtClean="0">
                <a:solidFill>
                  <a:srgbClr val="FFFFFF"/>
                </a:solidFill>
              </a:rPr>
              <a:t>CCS I</a:t>
            </a:r>
            <a:endParaRPr lang="it-IT" sz="1200" dirty="0">
              <a:solidFill>
                <a:srgbClr val="FFFFFF"/>
              </a:solidFill>
            </a:endParaRPr>
          </a:p>
        </p:txBody>
      </p:sp>
      <p:sp>
        <p:nvSpPr>
          <p:cNvPr id="53" name="CasellaDiTesto 52"/>
          <p:cNvSpPr txBox="1"/>
          <p:nvPr/>
        </p:nvSpPr>
        <p:spPr>
          <a:xfrm>
            <a:off x="2076618" y="5694569"/>
            <a:ext cx="637840" cy="276999"/>
          </a:xfrm>
          <a:prstGeom prst="rect">
            <a:avLst/>
          </a:prstGeom>
          <a:noFill/>
        </p:spPr>
        <p:txBody>
          <a:bodyPr wrap="none" rtlCol="0">
            <a:spAutoFit/>
          </a:bodyPr>
          <a:lstStyle/>
          <a:p>
            <a:r>
              <a:rPr lang="it-IT" sz="1200" dirty="0" smtClean="0">
                <a:solidFill>
                  <a:srgbClr val="FFFFFF"/>
                </a:solidFill>
              </a:rPr>
              <a:t>CCS II</a:t>
            </a:r>
            <a:endParaRPr lang="it-IT" sz="1200" dirty="0">
              <a:solidFill>
                <a:srgbClr val="FFFFFF"/>
              </a:solidFill>
            </a:endParaRPr>
          </a:p>
        </p:txBody>
      </p:sp>
      <p:sp>
        <p:nvSpPr>
          <p:cNvPr id="54" name="CasellaDiTesto 53"/>
          <p:cNvSpPr txBox="1"/>
          <p:nvPr/>
        </p:nvSpPr>
        <p:spPr>
          <a:xfrm>
            <a:off x="2945588" y="5702756"/>
            <a:ext cx="680595" cy="276999"/>
          </a:xfrm>
          <a:prstGeom prst="rect">
            <a:avLst/>
          </a:prstGeom>
          <a:noFill/>
        </p:spPr>
        <p:txBody>
          <a:bodyPr wrap="none" rtlCol="0">
            <a:spAutoFit/>
          </a:bodyPr>
          <a:lstStyle/>
          <a:p>
            <a:r>
              <a:rPr lang="it-IT" sz="1200" dirty="0" smtClean="0">
                <a:solidFill>
                  <a:srgbClr val="FFFFFF"/>
                </a:solidFill>
              </a:rPr>
              <a:t>CCS III</a:t>
            </a:r>
            <a:endParaRPr lang="it-IT" sz="1200" dirty="0">
              <a:solidFill>
                <a:srgbClr val="FFFFFF"/>
              </a:solidFill>
            </a:endParaRPr>
          </a:p>
        </p:txBody>
      </p:sp>
      <p:sp>
        <p:nvSpPr>
          <p:cNvPr id="55" name="CasellaDiTesto 54"/>
          <p:cNvSpPr txBox="1"/>
          <p:nvPr/>
        </p:nvSpPr>
        <p:spPr>
          <a:xfrm>
            <a:off x="3802449" y="5691382"/>
            <a:ext cx="697727" cy="276999"/>
          </a:xfrm>
          <a:prstGeom prst="rect">
            <a:avLst/>
          </a:prstGeom>
          <a:noFill/>
        </p:spPr>
        <p:txBody>
          <a:bodyPr wrap="none" rtlCol="0">
            <a:spAutoFit/>
          </a:bodyPr>
          <a:lstStyle/>
          <a:p>
            <a:r>
              <a:rPr lang="it-IT" sz="1200" dirty="0" smtClean="0">
                <a:solidFill>
                  <a:srgbClr val="FFFFFF"/>
                </a:solidFill>
              </a:rPr>
              <a:t>CCS IV</a:t>
            </a:r>
            <a:endParaRPr lang="it-IT" sz="1200" dirty="0">
              <a:solidFill>
                <a:srgbClr val="FFFFFF"/>
              </a:solidFill>
            </a:endParaRPr>
          </a:p>
        </p:txBody>
      </p:sp>
      <p:sp>
        <p:nvSpPr>
          <p:cNvPr id="56" name="CasellaDiTesto 55"/>
          <p:cNvSpPr txBox="1"/>
          <p:nvPr/>
        </p:nvSpPr>
        <p:spPr>
          <a:xfrm>
            <a:off x="4901520" y="5711050"/>
            <a:ext cx="595085" cy="276999"/>
          </a:xfrm>
          <a:prstGeom prst="rect">
            <a:avLst/>
          </a:prstGeom>
          <a:noFill/>
        </p:spPr>
        <p:txBody>
          <a:bodyPr wrap="none" rtlCol="0">
            <a:spAutoFit/>
          </a:bodyPr>
          <a:lstStyle/>
          <a:p>
            <a:r>
              <a:rPr lang="it-IT" sz="1200" dirty="0" smtClean="0">
                <a:solidFill>
                  <a:srgbClr val="FFFFFF"/>
                </a:solidFill>
              </a:rPr>
              <a:t>CCS I</a:t>
            </a:r>
            <a:endParaRPr lang="it-IT" sz="1200" dirty="0">
              <a:solidFill>
                <a:srgbClr val="FFFFFF"/>
              </a:solidFill>
            </a:endParaRPr>
          </a:p>
        </p:txBody>
      </p:sp>
      <p:sp>
        <p:nvSpPr>
          <p:cNvPr id="57" name="CasellaDiTesto 56"/>
          <p:cNvSpPr txBox="1"/>
          <p:nvPr/>
        </p:nvSpPr>
        <p:spPr>
          <a:xfrm>
            <a:off x="5751680" y="5691988"/>
            <a:ext cx="637840" cy="276999"/>
          </a:xfrm>
          <a:prstGeom prst="rect">
            <a:avLst/>
          </a:prstGeom>
          <a:noFill/>
        </p:spPr>
        <p:txBody>
          <a:bodyPr wrap="none" rtlCol="0">
            <a:spAutoFit/>
          </a:bodyPr>
          <a:lstStyle/>
          <a:p>
            <a:r>
              <a:rPr lang="it-IT" sz="1200" dirty="0" smtClean="0">
                <a:solidFill>
                  <a:srgbClr val="FFFFFF"/>
                </a:solidFill>
              </a:rPr>
              <a:t>CCS II</a:t>
            </a:r>
            <a:endParaRPr lang="it-IT" sz="1200" dirty="0">
              <a:solidFill>
                <a:srgbClr val="FFFFFF"/>
              </a:solidFill>
            </a:endParaRPr>
          </a:p>
        </p:txBody>
      </p:sp>
      <p:sp>
        <p:nvSpPr>
          <p:cNvPr id="58" name="CasellaDiTesto 57"/>
          <p:cNvSpPr txBox="1"/>
          <p:nvPr/>
        </p:nvSpPr>
        <p:spPr>
          <a:xfrm>
            <a:off x="6614540" y="5725118"/>
            <a:ext cx="680595" cy="276999"/>
          </a:xfrm>
          <a:prstGeom prst="rect">
            <a:avLst/>
          </a:prstGeom>
          <a:noFill/>
        </p:spPr>
        <p:txBody>
          <a:bodyPr wrap="none" rtlCol="0">
            <a:spAutoFit/>
          </a:bodyPr>
          <a:lstStyle/>
          <a:p>
            <a:r>
              <a:rPr lang="it-IT" sz="1200" dirty="0" smtClean="0">
                <a:solidFill>
                  <a:srgbClr val="FFFFFF"/>
                </a:solidFill>
              </a:rPr>
              <a:t>CCS III</a:t>
            </a:r>
            <a:endParaRPr lang="it-IT" sz="1200" dirty="0">
              <a:solidFill>
                <a:srgbClr val="FFFFFF"/>
              </a:solidFill>
            </a:endParaRPr>
          </a:p>
        </p:txBody>
      </p:sp>
      <p:sp>
        <p:nvSpPr>
          <p:cNvPr id="59" name="CasellaDiTesto 58"/>
          <p:cNvSpPr txBox="1"/>
          <p:nvPr/>
        </p:nvSpPr>
        <p:spPr>
          <a:xfrm>
            <a:off x="7488624" y="5732975"/>
            <a:ext cx="697727" cy="276999"/>
          </a:xfrm>
          <a:prstGeom prst="rect">
            <a:avLst/>
          </a:prstGeom>
          <a:noFill/>
        </p:spPr>
        <p:txBody>
          <a:bodyPr wrap="none" rtlCol="0">
            <a:spAutoFit/>
          </a:bodyPr>
          <a:lstStyle/>
          <a:p>
            <a:r>
              <a:rPr lang="it-IT" sz="1200" dirty="0" smtClean="0">
                <a:solidFill>
                  <a:srgbClr val="FFFFFF"/>
                </a:solidFill>
              </a:rPr>
              <a:t>CCS IV</a:t>
            </a:r>
            <a:endParaRPr lang="it-IT" sz="1200" dirty="0">
              <a:solidFill>
                <a:srgbClr val="FFFFFF"/>
              </a:solidFill>
            </a:endParaRPr>
          </a:p>
        </p:txBody>
      </p:sp>
      <p:sp>
        <p:nvSpPr>
          <p:cNvPr id="61" name="CasellaDiTesto 60"/>
          <p:cNvSpPr txBox="1"/>
          <p:nvPr/>
        </p:nvSpPr>
        <p:spPr>
          <a:xfrm>
            <a:off x="2352261" y="5942598"/>
            <a:ext cx="982561" cy="338554"/>
          </a:xfrm>
          <a:prstGeom prst="rect">
            <a:avLst/>
          </a:prstGeom>
          <a:noFill/>
        </p:spPr>
        <p:txBody>
          <a:bodyPr wrap="none" rtlCol="0">
            <a:spAutoFit/>
          </a:bodyPr>
          <a:lstStyle/>
          <a:p>
            <a:r>
              <a:rPr lang="it-IT" sz="1600" b="1" dirty="0" smtClean="0">
                <a:solidFill>
                  <a:srgbClr val="FFFF00"/>
                </a:solidFill>
              </a:rPr>
              <a:t>1 </a:t>
            </a:r>
            <a:r>
              <a:rPr lang="it-IT" sz="1600" b="1" dirty="0" err="1" smtClean="0">
                <a:solidFill>
                  <a:srgbClr val="FFFF00"/>
                </a:solidFill>
              </a:rPr>
              <a:t>month</a:t>
            </a:r>
            <a:endParaRPr lang="it-IT" sz="1600" b="1" dirty="0">
              <a:solidFill>
                <a:srgbClr val="FFFF00"/>
              </a:solidFill>
            </a:endParaRPr>
          </a:p>
        </p:txBody>
      </p:sp>
      <p:sp>
        <p:nvSpPr>
          <p:cNvPr id="62" name="CasellaDiTesto 61"/>
          <p:cNvSpPr txBox="1"/>
          <p:nvPr/>
        </p:nvSpPr>
        <p:spPr>
          <a:xfrm>
            <a:off x="6009146" y="5942598"/>
            <a:ext cx="1210788" cy="338554"/>
          </a:xfrm>
          <a:prstGeom prst="rect">
            <a:avLst/>
          </a:prstGeom>
          <a:noFill/>
        </p:spPr>
        <p:txBody>
          <a:bodyPr wrap="none" rtlCol="0">
            <a:spAutoFit/>
          </a:bodyPr>
          <a:lstStyle/>
          <a:p>
            <a:r>
              <a:rPr lang="it-IT" sz="1600" b="1" dirty="0" smtClean="0">
                <a:solidFill>
                  <a:srgbClr val="FFFF00"/>
                </a:solidFill>
              </a:rPr>
              <a:t>12 </a:t>
            </a:r>
            <a:r>
              <a:rPr lang="it-IT" sz="1600" b="1" dirty="0" err="1" smtClean="0">
                <a:solidFill>
                  <a:srgbClr val="FFFF00"/>
                </a:solidFill>
              </a:rPr>
              <a:t>months</a:t>
            </a:r>
            <a:endParaRPr lang="it-IT" sz="1600" b="1" dirty="0">
              <a:solidFill>
                <a:srgbClr val="FFFF00"/>
              </a:solidFill>
            </a:endParaRPr>
          </a:p>
        </p:txBody>
      </p:sp>
      <p:sp>
        <p:nvSpPr>
          <p:cNvPr id="63" name="CasellaDiTesto 62"/>
          <p:cNvSpPr txBox="1"/>
          <p:nvPr/>
        </p:nvSpPr>
        <p:spPr>
          <a:xfrm>
            <a:off x="1497438" y="3302000"/>
            <a:ext cx="325730" cy="523220"/>
          </a:xfrm>
          <a:prstGeom prst="rect">
            <a:avLst/>
          </a:prstGeom>
          <a:noFill/>
        </p:spPr>
        <p:txBody>
          <a:bodyPr wrap="none" rtlCol="0">
            <a:spAutoFit/>
          </a:bodyPr>
          <a:lstStyle/>
          <a:p>
            <a:r>
              <a:rPr lang="it-IT" sz="2800" dirty="0" smtClean="0">
                <a:solidFill>
                  <a:schemeClr val="bg1"/>
                </a:solidFill>
              </a:rPr>
              <a:t>*</a:t>
            </a:r>
            <a:endParaRPr lang="it-IT" sz="2800" dirty="0">
              <a:solidFill>
                <a:schemeClr val="bg1"/>
              </a:solidFill>
            </a:endParaRPr>
          </a:p>
        </p:txBody>
      </p:sp>
      <p:sp>
        <p:nvSpPr>
          <p:cNvPr id="64" name="CasellaDiTesto 63"/>
          <p:cNvSpPr txBox="1"/>
          <p:nvPr/>
        </p:nvSpPr>
        <p:spPr>
          <a:xfrm>
            <a:off x="2945588" y="4304748"/>
            <a:ext cx="325730" cy="523220"/>
          </a:xfrm>
          <a:prstGeom prst="rect">
            <a:avLst/>
          </a:prstGeom>
          <a:noFill/>
        </p:spPr>
        <p:txBody>
          <a:bodyPr wrap="none" rtlCol="0">
            <a:spAutoFit/>
          </a:bodyPr>
          <a:lstStyle/>
          <a:p>
            <a:r>
              <a:rPr lang="it-IT" sz="2800" dirty="0" smtClean="0">
                <a:solidFill>
                  <a:schemeClr val="bg1"/>
                </a:solidFill>
              </a:rPr>
              <a:t>*</a:t>
            </a:r>
            <a:endParaRPr lang="it-IT" sz="2800" dirty="0">
              <a:solidFill>
                <a:schemeClr val="bg1"/>
              </a:solidFill>
            </a:endParaRPr>
          </a:p>
        </p:txBody>
      </p:sp>
      <p:sp>
        <p:nvSpPr>
          <p:cNvPr id="65" name="CasellaDiTesto 64"/>
          <p:cNvSpPr txBox="1"/>
          <p:nvPr/>
        </p:nvSpPr>
        <p:spPr>
          <a:xfrm>
            <a:off x="3951999" y="5045886"/>
            <a:ext cx="325730" cy="523220"/>
          </a:xfrm>
          <a:prstGeom prst="rect">
            <a:avLst/>
          </a:prstGeom>
          <a:noFill/>
        </p:spPr>
        <p:txBody>
          <a:bodyPr wrap="none" rtlCol="0">
            <a:spAutoFit/>
          </a:bodyPr>
          <a:lstStyle/>
          <a:p>
            <a:r>
              <a:rPr lang="it-IT" sz="2800" dirty="0" smtClean="0">
                <a:solidFill>
                  <a:schemeClr val="bg1"/>
                </a:solidFill>
              </a:rPr>
              <a:t>*</a:t>
            </a:r>
            <a:endParaRPr lang="it-IT" sz="2800" dirty="0">
              <a:solidFill>
                <a:schemeClr val="bg1"/>
              </a:solidFill>
            </a:endParaRPr>
          </a:p>
        </p:txBody>
      </p:sp>
      <p:sp>
        <p:nvSpPr>
          <p:cNvPr id="66" name="CasellaDiTesto 65"/>
          <p:cNvSpPr txBox="1"/>
          <p:nvPr/>
        </p:nvSpPr>
        <p:spPr>
          <a:xfrm>
            <a:off x="2211590" y="352095"/>
            <a:ext cx="6570028" cy="1077218"/>
          </a:xfrm>
          <a:prstGeom prst="rect">
            <a:avLst/>
          </a:prstGeom>
          <a:noFill/>
        </p:spPr>
        <p:txBody>
          <a:bodyPr wrap="none" rtlCol="0">
            <a:spAutoFit/>
          </a:bodyPr>
          <a:lstStyle/>
          <a:p>
            <a:r>
              <a:rPr lang="it-IT" sz="3200" b="1" dirty="0" smtClean="0">
                <a:solidFill>
                  <a:srgbClr val="FFFF00"/>
                </a:solidFill>
              </a:rPr>
              <a:t>CCS angina grading:</a:t>
            </a:r>
          </a:p>
          <a:p>
            <a:r>
              <a:rPr lang="it-IT" sz="3200" b="1" dirty="0" err="1">
                <a:solidFill>
                  <a:srgbClr val="FFFF00"/>
                </a:solidFill>
              </a:rPr>
              <a:t>m</a:t>
            </a:r>
            <a:r>
              <a:rPr lang="it-IT" sz="3200" b="1" dirty="0" err="1" smtClean="0">
                <a:solidFill>
                  <a:srgbClr val="FFFF00"/>
                </a:solidFill>
              </a:rPr>
              <a:t>edical</a:t>
            </a:r>
            <a:r>
              <a:rPr lang="it-IT" sz="3200" b="1" dirty="0" smtClean="0">
                <a:solidFill>
                  <a:srgbClr val="FFFF00"/>
                </a:solidFill>
              </a:rPr>
              <a:t> </a:t>
            </a:r>
            <a:r>
              <a:rPr lang="it-IT" sz="3200" b="1" dirty="0" err="1" smtClean="0">
                <a:solidFill>
                  <a:srgbClr val="FFFF00"/>
                </a:solidFill>
              </a:rPr>
              <a:t>group</a:t>
            </a:r>
            <a:r>
              <a:rPr lang="it-IT" sz="3200" b="1" dirty="0" smtClean="0">
                <a:solidFill>
                  <a:srgbClr val="FFFF00"/>
                </a:solidFill>
              </a:rPr>
              <a:t> </a:t>
            </a:r>
            <a:r>
              <a:rPr lang="it-IT" sz="3200" b="1" i="1" dirty="0" smtClean="0">
                <a:solidFill>
                  <a:srgbClr val="FFFF00"/>
                </a:solidFill>
              </a:rPr>
              <a:t>vs</a:t>
            </a:r>
            <a:r>
              <a:rPr lang="it-IT" sz="3200" b="1" dirty="0" smtClean="0">
                <a:solidFill>
                  <a:srgbClr val="FFFF00"/>
                </a:solidFill>
              </a:rPr>
              <a:t> invasive </a:t>
            </a:r>
            <a:r>
              <a:rPr lang="it-IT" sz="3200" b="1" dirty="0" err="1" smtClean="0">
                <a:solidFill>
                  <a:srgbClr val="FFFF00"/>
                </a:solidFill>
              </a:rPr>
              <a:t>group</a:t>
            </a:r>
            <a:endParaRPr lang="it-IT" sz="3200" b="1" dirty="0">
              <a:solidFill>
                <a:srgbClr val="FFFF00"/>
              </a:solidFill>
            </a:endParaRPr>
          </a:p>
        </p:txBody>
      </p:sp>
      <p:sp>
        <p:nvSpPr>
          <p:cNvPr id="67" name="CasellaDiTesto 66"/>
          <p:cNvSpPr txBox="1"/>
          <p:nvPr/>
        </p:nvSpPr>
        <p:spPr>
          <a:xfrm>
            <a:off x="231913" y="3611217"/>
            <a:ext cx="412718" cy="400110"/>
          </a:xfrm>
          <a:prstGeom prst="rect">
            <a:avLst/>
          </a:prstGeom>
          <a:noFill/>
        </p:spPr>
        <p:txBody>
          <a:bodyPr wrap="none" rtlCol="0">
            <a:spAutoFit/>
          </a:bodyPr>
          <a:lstStyle/>
          <a:p>
            <a:r>
              <a:rPr lang="it-IT" sz="2000" b="1" dirty="0" smtClean="0">
                <a:solidFill>
                  <a:srgbClr val="FFFFFF"/>
                </a:solidFill>
              </a:rPr>
              <a:t>%</a:t>
            </a:r>
            <a:endParaRPr lang="it-IT" sz="2000" b="1" dirty="0">
              <a:solidFill>
                <a:srgbClr val="FFFFFF"/>
              </a:solidFill>
            </a:endParaRPr>
          </a:p>
        </p:txBody>
      </p:sp>
    </p:spTree>
    <p:extLst>
      <p:ext uri="{BB962C8B-B14F-4D97-AF65-F5344CB8AC3E}">
        <p14:creationId xmlns:p14="http://schemas.microsoft.com/office/powerpoint/2010/main" val="16690926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9" y="87312"/>
            <a:ext cx="1843719" cy="1386041"/>
          </a:xfrm>
          <a:prstGeom prst="rect">
            <a:avLst/>
          </a:prstGeom>
        </p:spPr>
      </p:pic>
      <p:pic>
        <p:nvPicPr>
          <p:cNvPr id="5"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afico 6"/>
          <p:cNvGraphicFramePr/>
          <p:nvPr>
            <p:extLst>
              <p:ext uri="{D42A27DB-BD31-4B8C-83A1-F6EECF244321}">
                <p14:modId xmlns:p14="http://schemas.microsoft.com/office/powerpoint/2010/main" val="1931695911"/>
              </p:ext>
            </p:extLst>
          </p:nvPr>
        </p:nvGraphicFramePr>
        <p:xfrm>
          <a:off x="556579" y="1476333"/>
          <a:ext cx="8096884" cy="4660654"/>
        </p:xfrm>
        <a:graphic>
          <a:graphicData uri="http://schemas.openxmlformats.org/drawingml/2006/chart">
            <c:chart xmlns:c="http://schemas.openxmlformats.org/drawingml/2006/chart" xmlns:r="http://schemas.openxmlformats.org/officeDocument/2006/relationships" r:id="rId5"/>
          </a:graphicData>
        </a:graphic>
      </p:graphicFrame>
      <p:sp>
        <p:nvSpPr>
          <p:cNvPr id="8" name="CasellaDiTesto 7"/>
          <p:cNvSpPr txBox="1"/>
          <p:nvPr/>
        </p:nvSpPr>
        <p:spPr>
          <a:xfrm>
            <a:off x="2308087" y="6004527"/>
            <a:ext cx="982561" cy="338554"/>
          </a:xfrm>
          <a:prstGeom prst="rect">
            <a:avLst/>
          </a:prstGeom>
          <a:noFill/>
        </p:spPr>
        <p:txBody>
          <a:bodyPr wrap="none" rtlCol="0">
            <a:spAutoFit/>
          </a:bodyPr>
          <a:lstStyle/>
          <a:p>
            <a:r>
              <a:rPr lang="it-IT" sz="1600" b="1" dirty="0" smtClean="0">
                <a:solidFill>
                  <a:srgbClr val="FFFF00"/>
                </a:solidFill>
              </a:rPr>
              <a:t>1 </a:t>
            </a:r>
            <a:r>
              <a:rPr lang="it-IT" sz="1600" b="1" dirty="0" err="1" smtClean="0">
                <a:solidFill>
                  <a:srgbClr val="FFFF00"/>
                </a:solidFill>
              </a:rPr>
              <a:t>month</a:t>
            </a:r>
            <a:endParaRPr lang="it-IT" sz="1600" b="1" dirty="0">
              <a:solidFill>
                <a:srgbClr val="FFFF00"/>
              </a:solidFill>
            </a:endParaRPr>
          </a:p>
        </p:txBody>
      </p:sp>
      <p:sp>
        <p:nvSpPr>
          <p:cNvPr id="9" name="CasellaDiTesto 8"/>
          <p:cNvSpPr txBox="1"/>
          <p:nvPr/>
        </p:nvSpPr>
        <p:spPr>
          <a:xfrm>
            <a:off x="5972313" y="5987650"/>
            <a:ext cx="1210788" cy="338554"/>
          </a:xfrm>
          <a:prstGeom prst="rect">
            <a:avLst/>
          </a:prstGeom>
          <a:noFill/>
        </p:spPr>
        <p:txBody>
          <a:bodyPr wrap="none" rtlCol="0">
            <a:spAutoFit/>
          </a:bodyPr>
          <a:lstStyle/>
          <a:p>
            <a:r>
              <a:rPr lang="it-IT" sz="1600" b="1" dirty="0" smtClean="0">
                <a:solidFill>
                  <a:srgbClr val="FFFF00"/>
                </a:solidFill>
              </a:rPr>
              <a:t>12 </a:t>
            </a:r>
            <a:r>
              <a:rPr lang="it-IT" sz="1600" b="1" dirty="0" err="1" smtClean="0">
                <a:solidFill>
                  <a:srgbClr val="FFFF00"/>
                </a:solidFill>
              </a:rPr>
              <a:t>months</a:t>
            </a:r>
            <a:endParaRPr lang="it-IT" sz="1600" b="1" dirty="0">
              <a:solidFill>
                <a:srgbClr val="FFFF00"/>
              </a:solidFill>
            </a:endParaRPr>
          </a:p>
        </p:txBody>
      </p:sp>
      <p:sp>
        <p:nvSpPr>
          <p:cNvPr id="10" name="CasellaDiTesto 9"/>
          <p:cNvSpPr txBox="1"/>
          <p:nvPr/>
        </p:nvSpPr>
        <p:spPr>
          <a:xfrm>
            <a:off x="1163738" y="5538142"/>
            <a:ext cx="736399" cy="461665"/>
          </a:xfrm>
          <a:prstGeom prst="rect">
            <a:avLst/>
          </a:prstGeom>
          <a:noFill/>
        </p:spPr>
        <p:txBody>
          <a:bodyPr wrap="none" rtlCol="0">
            <a:spAutoFit/>
          </a:bodyPr>
          <a:lstStyle/>
          <a:p>
            <a:pPr algn="ctr"/>
            <a:r>
              <a:rPr lang="it-IT" sz="1200" dirty="0" smtClean="0">
                <a:solidFill>
                  <a:srgbClr val="FFFFFF"/>
                </a:solidFill>
              </a:rPr>
              <a:t>Angina</a:t>
            </a:r>
          </a:p>
          <a:p>
            <a:pPr algn="ctr"/>
            <a:r>
              <a:rPr lang="it-IT" sz="1200" dirty="0" err="1" smtClean="0">
                <a:solidFill>
                  <a:srgbClr val="FFFFFF"/>
                </a:solidFill>
              </a:rPr>
              <a:t>relieved</a:t>
            </a:r>
            <a:endParaRPr lang="it-IT" sz="1200" dirty="0">
              <a:solidFill>
                <a:srgbClr val="FFFFFF"/>
              </a:solidFill>
            </a:endParaRPr>
          </a:p>
        </p:txBody>
      </p:sp>
      <p:sp>
        <p:nvSpPr>
          <p:cNvPr id="11" name="CasellaDiTesto 10"/>
          <p:cNvSpPr txBox="1"/>
          <p:nvPr/>
        </p:nvSpPr>
        <p:spPr>
          <a:xfrm>
            <a:off x="2017324" y="5538142"/>
            <a:ext cx="817577" cy="461665"/>
          </a:xfrm>
          <a:prstGeom prst="rect">
            <a:avLst/>
          </a:prstGeom>
          <a:noFill/>
        </p:spPr>
        <p:txBody>
          <a:bodyPr wrap="none" rtlCol="0">
            <a:spAutoFit/>
          </a:bodyPr>
          <a:lstStyle/>
          <a:p>
            <a:pPr algn="ctr"/>
            <a:r>
              <a:rPr lang="it-IT" sz="1200" dirty="0" smtClean="0">
                <a:solidFill>
                  <a:srgbClr val="FFFFFF"/>
                </a:solidFill>
              </a:rPr>
              <a:t>Angina</a:t>
            </a:r>
          </a:p>
          <a:p>
            <a:pPr algn="ctr"/>
            <a:r>
              <a:rPr lang="it-IT" sz="1200" dirty="0" err="1" smtClean="0">
                <a:solidFill>
                  <a:srgbClr val="FFFFFF"/>
                </a:solidFill>
              </a:rPr>
              <a:t>improved</a:t>
            </a:r>
            <a:endParaRPr lang="it-IT" sz="1200" dirty="0">
              <a:solidFill>
                <a:srgbClr val="FFFFFF"/>
              </a:solidFill>
            </a:endParaRPr>
          </a:p>
        </p:txBody>
      </p:sp>
      <p:sp>
        <p:nvSpPr>
          <p:cNvPr id="12" name="CasellaDiTesto 11"/>
          <p:cNvSpPr txBox="1"/>
          <p:nvPr/>
        </p:nvSpPr>
        <p:spPr>
          <a:xfrm>
            <a:off x="2834901" y="5539132"/>
            <a:ext cx="946293" cy="461665"/>
          </a:xfrm>
          <a:prstGeom prst="rect">
            <a:avLst/>
          </a:prstGeom>
          <a:noFill/>
        </p:spPr>
        <p:txBody>
          <a:bodyPr wrap="none" rtlCol="0">
            <a:spAutoFit/>
          </a:bodyPr>
          <a:lstStyle/>
          <a:p>
            <a:pPr algn="ctr"/>
            <a:r>
              <a:rPr lang="it-IT" sz="1200" dirty="0" smtClean="0">
                <a:solidFill>
                  <a:srgbClr val="FFFFFF"/>
                </a:solidFill>
              </a:rPr>
              <a:t>Angina</a:t>
            </a:r>
          </a:p>
          <a:p>
            <a:pPr algn="ctr"/>
            <a:r>
              <a:rPr lang="it-IT" sz="1200" dirty="0" err="1" smtClean="0">
                <a:solidFill>
                  <a:srgbClr val="FFFFFF"/>
                </a:solidFill>
              </a:rPr>
              <a:t>unchanged</a:t>
            </a:r>
            <a:endParaRPr lang="it-IT" sz="1200" dirty="0">
              <a:solidFill>
                <a:srgbClr val="FFFFFF"/>
              </a:solidFill>
            </a:endParaRPr>
          </a:p>
        </p:txBody>
      </p:sp>
      <p:sp>
        <p:nvSpPr>
          <p:cNvPr id="13" name="CasellaDiTesto 12"/>
          <p:cNvSpPr txBox="1"/>
          <p:nvPr/>
        </p:nvSpPr>
        <p:spPr>
          <a:xfrm>
            <a:off x="3755516" y="5539132"/>
            <a:ext cx="851916" cy="461665"/>
          </a:xfrm>
          <a:prstGeom prst="rect">
            <a:avLst/>
          </a:prstGeom>
          <a:noFill/>
        </p:spPr>
        <p:txBody>
          <a:bodyPr wrap="none" rtlCol="0">
            <a:spAutoFit/>
          </a:bodyPr>
          <a:lstStyle/>
          <a:p>
            <a:pPr algn="ctr"/>
            <a:r>
              <a:rPr lang="it-IT" sz="1200" dirty="0" smtClean="0">
                <a:solidFill>
                  <a:srgbClr val="FFFFFF"/>
                </a:solidFill>
              </a:rPr>
              <a:t>Angina</a:t>
            </a:r>
          </a:p>
          <a:p>
            <a:pPr algn="ctr"/>
            <a:r>
              <a:rPr lang="it-IT" sz="1200" dirty="0" err="1" smtClean="0">
                <a:solidFill>
                  <a:srgbClr val="FFFFFF"/>
                </a:solidFill>
              </a:rPr>
              <a:t>worsened</a:t>
            </a:r>
            <a:endParaRPr lang="it-IT" sz="1200" dirty="0">
              <a:solidFill>
                <a:srgbClr val="FFFFFF"/>
              </a:solidFill>
            </a:endParaRPr>
          </a:p>
        </p:txBody>
      </p:sp>
      <p:sp>
        <p:nvSpPr>
          <p:cNvPr id="14" name="CasellaDiTesto 13"/>
          <p:cNvSpPr txBox="1"/>
          <p:nvPr/>
        </p:nvSpPr>
        <p:spPr>
          <a:xfrm>
            <a:off x="4861025" y="5539132"/>
            <a:ext cx="736399" cy="461665"/>
          </a:xfrm>
          <a:prstGeom prst="rect">
            <a:avLst/>
          </a:prstGeom>
          <a:noFill/>
        </p:spPr>
        <p:txBody>
          <a:bodyPr wrap="none" rtlCol="0">
            <a:spAutoFit/>
          </a:bodyPr>
          <a:lstStyle/>
          <a:p>
            <a:pPr algn="ctr"/>
            <a:r>
              <a:rPr lang="it-IT" sz="1200" dirty="0" smtClean="0">
                <a:solidFill>
                  <a:srgbClr val="FFFFFF"/>
                </a:solidFill>
              </a:rPr>
              <a:t>Angina</a:t>
            </a:r>
          </a:p>
          <a:p>
            <a:pPr algn="ctr"/>
            <a:r>
              <a:rPr lang="it-IT" sz="1200" dirty="0" err="1" smtClean="0">
                <a:solidFill>
                  <a:srgbClr val="FFFFFF"/>
                </a:solidFill>
              </a:rPr>
              <a:t>relieved</a:t>
            </a:r>
            <a:endParaRPr lang="it-IT" sz="1200" dirty="0">
              <a:solidFill>
                <a:srgbClr val="FFFFFF"/>
              </a:solidFill>
            </a:endParaRPr>
          </a:p>
        </p:txBody>
      </p:sp>
      <p:sp>
        <p:nvSpPr>
          <p:cNvPr id="15" name="CasellaDiTesto 14"/>
          <p:cNvSpPr txBox="1"/>
          <p:nvPr/>
        </p:nvSpPr>
        <p:spPr>
          <a:xfrm>
            <a:off x="5704674" y="5539132"/>
            <a:ext cx="817577" cy="461665"/>
          </a:xfrm>
          <a:prstGeom prst="rect">
            <a:avLst/>
          </a:prstGeom>
          <a:noFill/>
        </p:spPr>
        <p:txBody>
          <a:bodyPr wrap="none" rtlCol="0">
            <a:spAutoFit/>
          </a:bodyPr>
          <a:lstStyle/>
          <a:p>
            <a:pPr algn="ctr"/>
            <a:r>
              <a:rPr lang="it-IT" sz="1200" dirty="0" smtClean="0">
                <a:solidFill>
                  <a:srgbClr val="FFFFFF"/>
                </a:solidFill>
              </a:rPr>
              <a:t>Angina</a:t>
            </a:r>
          </a:p>
          <a:p>
            <a:pPr algn="ctr"/>
            <a:r>
              <a:rPr lang="it-IT" sz="1200" dirty="0" err="1" smtClean="0">
                <a:solidFill>
                  <a:srgbClr val="FFFFFF"/>
                </a:solidFill>
              </a:rPr>
              <a:t>improved</a:t>
            </a:r>
            <a:endParaRPr lang="it-IT" sz="1200" dirty="0">
              <a:solidFill>
                <a:srgbClr val="FFFFFF"/>
              </a:solidFill>
            </a:endParaRPr>
          </a:p>
        </p:txBody>
      </p:sp>
      <p:sp>
        <p:nvSpPr>
          <p:cNvPr id="16" name="CasellaDiTesto 15"/>
          <p:cNvSpPr txBox="1"/>
          <p:nvPr/>
        </p:nvSpPr>
        <p:spPr>
          <a:xfrm>
            <a:off x="6534028" y="5538142"/>
            <a:ext cx="946293" cy="461665"/>
          </a:xfrm>
          <a:prstGeom prst="rect">
            <a:avLst/>
          </a:prstGeom>
          <a:noFill/>
        </p:spPr>
        <p:txBody>
          <a:bodyPr wrap="none" rtlCol="0">
            <a:spAutoFit/>
          </a:bodyPr>
          <a:lstStyle/>
          <a:p>
            <a:pPr algn="ctr"/>
            <a:r>
              <a:rPr lang="it-IT" sz="1200" dirty="0" smtClean="0">
                <a:solidFill>
                  <a:srgbClr val="FFFFFF"/>
                </a:solidFill>
              </a:rPr>
              <a:t>Angina</a:t>
            </a:r>
          </a:p>
          <a:p>
            <a:pPr algn="ctr"/>
            <a:r>
              <a:rPr lang="it-IT" sz="1200" dirty="0" err="1" smtClean="0">
                <a:solidFill>
                  <a:srgbClr val="FFFFFF"/>
                </a:solidFill>
              </a:rPr>
              <a:t>unchanged</a:t>
            </a:r>
            <a:endParaRPr lang="it-IT" sz="1200" dirty="0">
              <a:solidFill>
                <a:srgbClr val="FFFFFF"/>
              </a:solidFill>
            </a:endParaRPr>
          </a:p>
        </p:txBody>
      </p:sp>
      <p:sp>
        <p:nvSpPr>
          <p:cNvPr id="17" name="CasellaDiTesto 16"/>
          <p:cNvSpPr txBox="1"/>
          <p:nvPr/>
        </p:nvSpPr>
        <p:spPr>
          <a:xfrm>
            <a:off x="7480321" y="5539616"/>
            <a:ext cx="851916" cy="461665"/>
          </a:xfrm>
          <a:prstGeom prst="rect">
            <a:avLst/>
          </a:prstGeom>
          <a:noFill/>
        </p:spPr>
        <p:txBody>
          <a:bodyPr wrap="none" rtlCol="0">
            <a:spAutoFit/>
          </a:bodyPr>
          <a:lstStyle/>
          <a:p>
            <a:pPr algn="ctr"/>
            <a:r>
              <a:rPr lang="it-IT" sz="1200" dirty="0" smtClean="0">
                <a:solidFill>
                  <a:srgbClr val="FFFFFF"/>
                </a:solidFill>
              </a:rPr>
              <a:t>Angina</a:t>
            </a:r>
          </a:p>
          <a:p>
            <a:pPr algn="ctr"/>
            <a:r>
              <a:rPr lang="it-IT" sz="1200" dirty="0" err="1" smtClean="0">
                <a:solidFill>
                  <a:srgbClr val="FFFFFF"/>
                </a:solidFill>
              </a:rPr>
              <a:t>worsened</a:t>
            </a:r>
            <a:endParaRPr lang="it-IT" sz="1200" dirty="0">
              <a:solidFill>
                <a:srgbClr val="FFFFFF"/>
              </a:solidFill>
            </a:endParaRPr>
          </a:p>
        </p:txBody>
      </p:sp>
      <p:sp>
        <p:nvSpPr>
          <p:cNvPr id="18" name="CasellaDiTesto 17"/>
          <p:cNvSpPr txBox="1"/>
          <p:nvPr/>
        </p:nvSpPr>
        <p:spPr>
          <a:xfrm>
            <a:off x="1229460" y="5332025"/>
            <a:ext cx="312856" cy="276999"/>
          </a:xfrm>
          <a:prstGeom prst="rect">
            <a:avLst/>
          </a:prstGeom>
          <a:noFill/>
        </p:spPr>
        <p:txBody>
          <a:bodyPr wrap="none" rtlCol="0">
            <a:spAutoFit/>
          </a:bodyPr>
          <a:lstStyle/>
          <a:p>
            <a:r>
              <a:rPr lang="it-IT" sz="1200" dirty="0" smtClean="0">
                <a:solidFill>
                  <a:srgbClr val="FFA70B"/>
                </a:solidFill>
              </a:rPr>
              <a:t>M</a:t>
            </a:r>
            <a:endParaRPr lang="it-IT" sz="1200" dirty="0">
              <a:solidFill>
                <a:srgbClr val="FFA70B"/>
              </a:solidFill>
            </a:endParaRPr>
          </a:p>
        </p:txBody>
      </p:sp>
      <p:sp>
        <p:nvSpPr>
          <p:cNvPr id="19" name="CasellaDiTesto 18"/>
          <p:cNvSpPr txBox="1"/>
          <p:nvPr/>
        </p:nvSpPr>
        <p:spPr>
          <a:xfrm>
            <a:off x="2134335" y="5329082"/>
            <a:ext cx="312856" cy="276999"/>
          </a:xfrm>
          <a:prstGeom prst="rect">
            <a:avLst/>
          </a:prstGeom>
          <a:noFill/>
        </p:spPr>
        <p:txBody>
          <a:bodyPr wrap="none" rtlCol="0">
            <a:spAutoFit/>
          </a:bodyPr>
          <a:lstStyle/>
          <a:p>
            <a:r>
              <a:rPr lang="it-IT" sz="1200" dirty="0" smtClean="0">
                <a:solidFill>
                  <a:srgbClr val="FFA70B"/>
                </a:solidFill>
              </a:rPr>
              <a:t>M</a:t>
            </a:r>
            <a:endParaRPr lang="it-IT" sz="1200" dirty="0">
              <a:solidFill>
                <a:srgbClr val="FFA70B"/>
              </a:solidFill>
            </a:endParaRPr>
          </a:p>
        </p:txBody>
      </p:sp>
      <p:sp>
        <p:nvSpPr>
          <p:cNvPr id="20" name="CasellaDiTesto 19"/>
          <p:cNvSpPr txBox="1"/>
          <p:nvPr/>
        </p:nvSpPr>
        <p:spPr>
          <a:xfrm>
            <a:off x="3018572" y="5339961"/>
            <a:ext cx="312856" cy="276999"/>
          </a:xfrm>
          <a:prstGeom prst="rect">
            <a:avLst/>
          </a:prstGeom>
          <a:noFill/>
        </p:spPr>
        <p:txBody>
          <a:bodyPr wrap="none" rtlCol="0">
            <a:spAutoFit/>
          </a:bodyPr>
          <a:lstStyle/>
          <a:p>
            <a:r>
              <a:rPr lang="it-IT" sz="1200" dirty="0" smtClean="0">
                <a:solidFill>
                  <a:srgbClr val="FFA70B"/>
                </a:solidFill>
              </a:rPr>
              <a:t>M</a:t>
            </a:r>
            <a:endParaRPr lang="it-IT" sz="1200" dirty="0">
              <a:solidFill>
                <a:srgbClr val="FFA70B"/>
              </a:solidFill>
            </a:endParaRPr>
          </a:p>
        </p:txBody>
      </p:sp>
      <p:sp>
        <p:nvSpPr>
          <p:cNvPr id="21" name="CasellaDiTesto 20"/>
          <p:cNvSpPr txBox="1"/>
          <p:nvPr/>
        </p:nvSpPr>
        <p:spPr>
          <a:xfrm>
            <a:off x="3902809" y="5329082"/>
            <a:ext cx="312856" cy="276999"/>
          </a:xfrm>
          <a:prstGeom prst="rect">
            <a:avLst/>
          </a:prstGeom>
          <a:noFill/>
        </p:spPr>
        <p:txBody>
          <a:bodyPr wrap="none" rtlCol="0">
            <a:spAutoFit/>
          </a:bodyPr>
          <a:lstStyle/>
          <a:p>
            <a:r>
              <a:rPr lang="it-IT" sz="1200" dirty="0" smtClean="0">
                <a:solidFill>
                  <a:srgbClr val="FFA70B"/>
                </a:solidFill>
              </a:rPr>
              <a:t>M</a:t>
            </a:r>
            <a:endParaRPr lang="it-IT" sz="1200" dirty="0">
              <a:solidFill>
                <a:srgbClr val="FFA70B"/>
              </a:solidFill>
            </a:endParaRPr>
          </a:p>
        </p:txBody>
      </p:sp>
      <p:sp>
        <p:nvSpPr>
          <p:cNvPr id="22" name="CasellaDiTesto 21"/>
          <p:cNvSpPr txBox="1"/>
          <p:nvPr/>
        </p:nvSpPr>
        <p:spPr>
          <a:xfrm>
            <a:off x="4943474" y="5329082"/>
            <a:ext cx="312856" cy="276999"/>
          </a:xfrm>
          <a:prstGeom prst="rect">
            <a:avLst/>
          </a:prstGeom>
          <a:noFill/>
        </p:spPr>
        <p:txBody>
          <a:bodyPr wrap="none" rtlCol="0">
            <a:spAutoFit/>
          </a:bodyPr>
          <a:lstStyle/>
          <a:p>
            <a:r>
              <a:rPr lang="it-IT" sz="1200" dirty="0" smtClean="0">
                <a:solidFill>
                  <a:srgbClr val="FFA70B"/>
                </a:solidFill>
              </a:rPr>
              <a:t>M</a:t>
            </a:r>
            <a:endParaRPr lang="it-IT" sz="1200" dirty="0">
              <a:solidFill>
                <a:srgbClr val="FFA70B"/>
              </a:solidFill>
            </a:endParaRPr>
          </a:p>
        </p:txBody>
      </p:sp>
      <p:sp>
        <p:nvSpPr>
          <p:cNvPr id="23" name="CasellaDiTesto 22"/>
          <p:cNvSpPr txBox="1"/>
          <p:nvPr/>
        </p:nvSpPr>
        <p:spPr>
          <a:xfrm>
            <a:off x="5827711" y="5329082"/>
            <a:ext cx="312856" cy="276999"/>
          </a:xfrm>
          <a:prstGeom prst="rect">
            <a:avLst/>
          </a:prstGeom>
          <a:noFill/>
        </p:spPr>
        <p:txBody>
          <a:bodyPr wrap="none" rtlCol="0">
            <a:spAutoFit/>
          </a:bodyPr>
          <a:lstStyle/>
          <a:p>
            <a:r>
              <a:rPr lang="it-IT" sz="1200" dirty="0" smtClean="0">
                <a:solidFill>
                  <a:srgbClr val="FFA70B"/>
                </a:solidFill>
              </a:rPr>
              <a:t>M</a:t>
            </a:r>
            <a:endParaRPr lang="it-IT" sz="1200" dirty="0">
              <a:solidFill>
                <a:srgbClr val="FFA70B"/>
              </a:solidFill>
            </a:endParaRPr>
          </a:p>
        </p:txBody>
      </p:sp>
      <p:sp>
        <p:nvSpPr>
          <p:cNvPr id="24" name="CasellaDiTesto 23"/>
          <p:cNvSpPr txBox="1"/>
          <p:nvPr/>
        </p:nvSpPr>
        <p:spPr>
          <a:xfrm>
            <a:off x="6711948" y="5329082"/>
            <a:ext cx="312856" cy="276999"/>
          </a:xfrm>
          <a:prstGeom prst="rect">
            <a:avLst/>
          </a:prstGeom>
          <a:noFill/>
        </p:spPr>
        <p:txBody>
          <a:bodyPr wrap="none" rtlCol="0">
            <a:spAutoFit/>
          </a:bodyPr>
          <a:lstStyle/>
          <a:p>
            <a:r>
              <a:rPr lang="it-IT" sz="1200" dirty="0" smtClean="0">
                <a:solidFill>
                  <a:srgbClr val="FFA70B"/>
                </a:solidFill>
              </a:rPr>
              <a:t>M</a:t>
            </a:r>
            <a:endParaRPr lang="it-IT" sz="1200" dirty="0">
              <a:solidFill>
                <a:srgbClr val="FFA70B"/>
              </a:solidFill>
            </a:endParaRPr>
          </a:p>
        </p:txBody>
      </p:sp>
      <p:sp>
        <p:nvSpPr>
          <p:cNvPr id="25" name="CasellaDiTesto 24"/>
          <p:cNvSpPr txBox="1"/>
          <p:nvPr/>
        </p:nvSpPr>
        <p:spPr>
          <a:xfrm>
            <a:off x="7568347" y="5328019"/>
            <a:ext cx="312856" cy="276999"/>
          </a:xfrm>
          <a:prstGeom prst="rect">
            <a:avLst/>
          </a:prstGeom>
          <a:noFill/>
        </p:spPr>
        <p:txBody>
          <a:bodyPr wrap="none" rtlCol="0">
            <a:spAutoFit/>
          </a:bodyPr>
          <a:lstStyle/>
          <a:p>
            <a:r>
              <a:rPr lang="it-IT" sz="1200" dirty="0" smtClean="0">
                <a:solidFill>
                  <a:srgbClr val="FFA70B"/>
                </a:solidFill>
              </a:rPr>
              <a:t>M</a:t>
            </a:r>
            <a:endParaRPr lang="it-IT" sz="1200" dirty="0">
              <a:solidFill>
                <a:srgbClr val="FFA70B"/>
              </a:solidFill>
            </a:endParaRPr>
          </a:p>
        </p:txBody>
      </p:sp>
      <p:sp>
        <p:nvSpPr>
          <p:cNvPr id="26" name="CasellaDiTesto 25"/>
          <p:cNvSpPr txBox="1"/>
          <p:nvPr/>
        </p:nvSpPr>
        <p:spPr>
          <a:xfrm>
            <a:off x="1580152" y="5329082"/>
            <a:ext cx="227421" cy="276999"/>
          </a:xfrm>
          <a:prstGeom prst="rect">
            <a:avLst/>
          </a:prstGeom>
          <a:noFill/>
        </p:spPr>
        <p:txBody>
          <a:bodyPr wrap="none" rtlCol="0">
            <a:spAutoFit/>
          </a:bodyPr>
          <a:lstStyle/>
          <a:p>
            <a:r>
              <a:rPr lang="it-IT" sz="1200" dirty="0">
                <a:solidFill>
                  <a:srgbClr val="FFA70B"/>
                </a:solidFill>
              </a:rPr>
              <a:t>I</a:t>
            </a:r>
          </a:p>
        </p:txBody>
      </p:sp>
      <p:sp>
        <p:nvSpPr>
          <p:cNvPr id="27" name="CasellaDiTesto 26"/>
          <p:cNvSpPr txBox="1"/>
          <p:nvPr/>
        </p:nvSpPr>
        <p:spPr>
          <a:xfrm>
            <a:off x="2464389" y="5325481"/>
            <a:ext cx="227421" cy="276999"/>
          </a:xfrm>
          <a:prstGeom prst="rect">
            <a:avLst/>
          </a:prstGeom>
          <a:noFill/>
        </p:spPr>
        <p:txBody>
          <a:bodyPr wrap="none" rtlCol="0">
            <a:spAutoFit/>
          </a:bodyPr>
          <a:lstStyle/>
          <a:p>
            <a:r>
              <a:rPr lang="it-IT" sz="1200" dirty="0">
                <a:solidFill>
                  <a:srgbClr val="FFA70B"/>
                </a:solidFill>
              </a:rPr>
              <a:t>I</a:t>
            </a:r>
          </a:p>
        </p:txBody>
      </p:sp>
      <p:sp>
        <p:nvSpPr>
          <p:cNvPr id="28" name="CasellaDiTesto 27"/>
          <p:cNvSpPr txBox="1"/>
          <p:nvPr/>
        </p:nvSpPr>
        <p:spPr>
          <a:xfrm>
            <a:off x="3348626" y="5332025"/>
            <a:ext cx="227421" cy="276999"/>
          </a:xfrm>
          <a:prstGeom prst="rect">
            <a:avLst/>
          </a:prstGeom>
          <a:noFill/>
        </p:spPr>
        <p:txBody>
          <a:bodyPr wrap="none" rtlCol="0">
            <a:spAutoFit/>
          </a:bodyPr>
          <a:lstStyle/>
          <a:p>
            <a:r>
              <a:rPr lang="it-IT" sz="1200" dirty="0">
                <a:solidFill>
                  <a:srgbClr val="FFA70B"/>
                </a:solidFill>
              </a:rPr>
              <a:t>I</a:t>
            </a:r>
          </a:p>
        </p:txBody>
      </p:sp>
      <p:sp>
        <p:nvSpPr>
          <p:cNvPr id="29" name="CasellaDiTesto 28"/>
          <p:cNvSpPr txBox="1"/>
          <p:nvPr/>
        </p:nvSpPr>
        <p:spPr>
          <a:xfrm>
            <a:off x="4232863" y="5338569"/>
            <a:ext cx="227421" cy="276999"/>
          </a:xfrm>
          <a:prstGeom prst="rect">
            <a:avLst/>
          </a:prstGeom>
          <a:noFill/>
        </p:spPr>
        <p:txBody>
          <a:bodyPr wrap="none" rtlCol="0">
            <a:spAutoFit/>
          </a:bodyPr>
          <a:lstStyle/>
          <a:p>
            <a:r>
              <a:rPr lang="it-IT" sz="1200" dirty="0">
                <a:solidFill>
                  <a:srgbClr val="FFA70B"/>
                </a:solidFill>
              </a:rPr>
              <a:t>I</a:t>
            </a:r>
          </a:p>
        </p:txBody>
      </p:sp>
      <p:sp>
        <p:nvSpPr>
          <p:cNvPr id="30" name="CasellaDiTesto 29"/>
          <p:cNvSpPr txBox="1"/>
          <p:nvPr/>
        </p:nvSpPr>
        <p:spPr>
          <a:xfrm>
            <a:off x="5258389" y="5325481"/>
            <a:ext cx="227421" cy="276999"/>
          </a:xfrm>
          <a:prstGeom prst="rect">
            <a:avLst/>
          </a:prstGeom>
          <a:noFill/>
        </p:spPr>
        <p:txBody>
          <a:bodyPr wrap="none" rtlCol="0">
            <a:spAutoFit/>
          </a:bodyPr>
          <a:lstStyle/>
          <a:p>
            <a:r>
              <a:rPr lang="it-IT" sz="1200" dirty="0">
                <a:solidFill>
                  <a:srgbClr val="FFA70B"/>
                </a:solidFill>
              </a:rPr>
              <a:t>I</a:t>
            </a:r>
          </a:p>
        </p:txBody>
      </p:sp>
      <p:sp>
        <p:nvSpPr>
          <p:cNvPr id="31" name="CasellaDiTesto 30"/>
          <p:cNvSpPr txBox="1"/>
          <p:nvPr/>
        </p:nvSpPr>
        <p:spPr>
          <a:xfrm>
            <a:off x="6140567" y="5321146"/>
            <a:ext cx="227421" cy="276999"/>
          </a:xfrm>
          <a:prstGeom prst="rect">
            <a:avLst/>
          </a:prstGeom>
          <a:noFill/>
        </p:spPr>
        <p:txBody>
          <a:bodyPr wrap="none" rtlCol="0">
            <a:spAutoFit/>
          </a:bodyPr>
          <a:lstStyle/>
          <a:p>
            <a:r>
              <a:rPr lang="it-IT" sz="1200" dirty="0">
                <a:solidFill>
                  <a:srgbClr val="FFA70B"/>
                </a:solidFill>
              </a:rPr>
              <a:t>I</a:t>
            </a:r>
          </a:p>
        </p:txBody>
      </p:sp>
      <p:sp>
        <p:nvSpPr>
          <p:cNvPr id="32" name="CasellaDiTesto 31"/>
          <p:cNvSpPr txBox="1"/>
          <p:nvPr/>
        </p:nvSpPr>
        <p:spPr>
          <a:xfrm>
            <a:off x="7025277" y="5339961"/>
            <a:ext cx="227421" cy="276999"/>
          </a:xfrm>
          <a:prstGeom prst="rect">
            <a:avLst/>
          </a:prstGeom>
          <a:noFill/>
        </p:spPr>
        <p:txBody>
          <a:bodyPr wrap="none" rtlCol="0">
            <a:spAutoFit/>
          </a:bodyPr>
          <a:lstStyle/>
          <a:p>
            <a:r>
              <a:rPr lang="it-IT" sz="1200" dirty="0">
                <a:solidFill>
                  <a:srgbClr val="FFA70B"/>
                </a:solidFill>
              </a:rPr>
              <a:t>I</a:t>
            </a:r>
          </a:p>
        </p:txBody>
      </p:sp>
      <p:sp>
        <p:nvSpPr>
          <p:cNvPr id="33" name="CasellaDiTesto 32"/>
          <p:cNvSpPr txBox="1"/>
          <p:nvPr/>
        </p:nvSpPr>
        <p:spPr>
          <a:xfrm>
            <a:off x="7909987" y="5325481"/>
            <a:ext cx="227421" cy="276999"/>
          </a:xfrm>
          <a:prstGeom prst="rect">
            <a:avLst/>
          </a:prstGeom>
          <a:noFill/>
        </p:spPr>
        <p:txBody>
          <a:bodyPr wrap="none" rtlCol="0">
            <a:spAutoFit/>
          </a:bodyPr>
          <a:lstStyle/>
          <a:p>
            <a:r>
              <a:rPr lang="it-IT" sz="1200" dirty="0">
                <a:solidFill>
                  <a:srgbClr val="FFA70B"/>
                </a:solidFill>
              </a:rPr>
              <a:t>I</a:t>
            </a:r>
          </a:p>
        </p:txBody>
      </p:sp>
      <p:sp>
        <p:nvSpPr>
          <p:cNvPr id="34" name="CasellaDiTesto 33"/>
          <p:cNvSpPr txBox="1"/>
          <p:nvPr/>
        </p:nvSpPr>
        <p:spPr>
          <a:xfrm>
            <a:off x="3102720" y="6413986"/>
            <a:ext cx="3168318" cy="307777"/>
          </a:xfrm>
          <a:prstGeom prst="rect">
            <a:avLst/>
          </a:prstGeom>
          <a:noFill/>
        </p:spPr>
        <p:txBody>
          <a:bodyPr wrap="none" rtlCol="0">
            <a:spAutoFit/>
          </a:bodyPr>
          <a:lstStyle/>
          <a:p>
            <a:r>
              <a:rPr lang="it-IT" sz="1400" dirty="0" smtClean="0">
                <a:solidFill>
                  <a:srgbClr val="FFA70B"/>
                </a:solidFill>
              </a:rPr>
              <a:t>M: </a:t>
            </a:r>
            <a:r>
              <a:rPr lang="it-IT" sz="1400" dirty="0" err="1" smtClean="0">
                <a:solidFill>
                  <a:srgbClr val="FFA70B"/>
                </a:solidFill>
              </a:rPr>
              <a:t>medical</a:t>
            </a:r>
            <a:r>
              <a:rPr lang="it-IT" sz="1400" dirty="0" smtClean="0">
                <a:solidFill>
                  <a:srgbClr val="FFA70B"/>
                </a:solidFill>
              </a:rPr>
              <a:t> </a:t>
            </a:r>
            <a:r>
              <a:rPr lang="it-IT" sz="1400" dirty="0" err="1" smtClean="0">
                <a:solidFill>
                  <a:srgbClr val="FFA70B"/>
                </a:solidFill>
              </a:rPr>
              <a:t>group</a:t>
            </a:r>
            <a:r>
              <a:rPr lang="it-IT" sz="1400" dirty="0" smtClean="0">
                <a:solidFill>
                  <a:srgbClr val="FFA70B"/>
                </a:solidFill>
              </a:rPr>
              <a:t>      I: invasive </a:t>
            </a:r>
            <a:r>
              <a:rPr lang="it-IT" sz="1400" dirty="0" err="1" smtClean="0">
                <a:solidFill>
                  <a:srgbClr val="FFA70B"/>
                </a:solidFill>
              </a:rPr>
              <a:t>group</a:t>
            </a:r>
            <a:endParaRPr lang="it-IT" sz="1400" dirty="0">
              <a:solidFill>
                <a:srgbClr val="FFA70B"/>
              </a:solidFill>
            </a:endParaRPr>
          </a:p>
        </p:txBody>
      </p:sp>
      <p:sp>
        <p:nvSpPr>
          <p:cNvPr id="35" name="CasellaDiTesto 34"/>
          <p:cNvSpPr txBox="1"/>
          <p:nvPr/>
        </p:nvSpPr>
        <p:spPr>
          <a:xfrm>
            <a:off x="2367407" y="3191564"/>
            <a:ext cx="324403" cy="523220"/>
          </a:xfrm>
          <a:prstGeom prst="rect">
            <a:avLst/>
          </a:prstGeom>
          <a:noFill/>
        </p:spPr>
        <p:txBody>
          <a:bodyPr wrap="none" rtlCol="0">
            <a:spAutoFit/>
          </a:bodyPr>
          <a:lstStyle/>
          <a:p>
            <a:r>
              <a:rPr lang="it-IT" sz="2800" dirty="0" smtClean="0">
                <a:solidFill>
                  <a:schemeClr val="bg1"/>
                </a:solidFill>
              </a:rPr>
              <a:t>*</a:t>
            </a:r>
            <a:endParaRPr lang="it-IT" sz="2800" dirty="0">
              <a:solidFill>
                <a:schemeClr val="bg1"/>
              </a:solidFill>
            </a:endParaRPr>
          </a:p>
        </p:txBody>
      </p:sp>
      <p:sp>
        <p:nvSpPr>
          <p:cNvPr id="36" name="CasellaDiTesto 35"/>
          <p:cNvSpPr txBox="1"/>
          <p:nvPr/>
        </p:nvSpPr>
        <p:spPr>
          <a:xfrm>
            <a:off x="3018572" y="2228573"/>
            <a:ext cx="324403" cy="523220"/>
          </a:xfrm>
          <a:prstGeom prst="rect">
            <a:avLst/>
          </a:prstGeom>
          <a:noFill/>
        </p:spPr>
        <p:txBody>
          <a:bodyPr wrap="none" rtlCol="0">
            <a:spAutoFit/>
          </a:bodyPr>
          <a:lstStyle/>
          <a:p>
            <a:r>
              <a:rPr lang="it-IT" sz="2800" dirty="0" smtClean="0">
                <a:solidFill>
                  <a:schemeClr val="bg1"/>
                </a:solidFill>
              </a:rPr>
              <a:t>*</a:t>
            </a:r>
            <a:endParaRPr lang="it-IT" sz="2800" dirty="0">
              <a:solidFill>
                <a:schemeClr val="bg1"/>
              </a:solidFill>
            </a:endParaRPr>
          </a:p>
        </p:txBody>
      </p:sp>
      <p:sp>
        <p:nvSpPr>
          <p:cNvPr id="37" name="CasellaDiTesto 36"/>
          <p:cNvSpPr txBox="1"/>
          <p:nvPr/>
        </p:nvSpPr>
        <p:spPr>
          <a:xfrm>
            <a:off x="3908460" y="4613964"/>
            <a:ext cx="324403" cy="523220"/>
          </a:xfrm>
          <a:prstGeom prst="rect">
            <a:avLst/>
          </a:prstGeom>
          <a:noFill/>
        </p:spPr>
        <p:txBody>
          <a:bodyPr wrap="none" rtlCol="0">
            <a:spAutoFit/>
          </a:bodyPr>
          <a:lstStyle/>
          <a:p>
            <a:r>
              <a:rPr lang="it-IT" sz="2800" dirty="0" smtClean="0">
                <a:solidFill>
                  <a:schemeClr val="bg1"/>
                </a:solidFill>
              </a:rPr>
              <a:t>*</a:t>
            </a:r>
            <a:endParaRPr lang="it-IT" sz="2800" dirty="0">
              <a:solidFill>
                <a:schemeClr val="bg1"/>
              </a:solidFill>
            </a:endParaRPr>
          </a:p>
        </p:txBody>
      </p:sp>
      <p:sp>
        <p:nvSpPr>
          <p:cNvPr id="38" name="CasellaDiTesto 37"/>
          <p:cNvSpPr txBox="1"/>
          <p:nvPr/>
        </p:nvSpPr>
        <p:spPr>
          <a:xfrm>
            <a:off x="5816164" y="3063942"/>
            <a:ext cx="324403" cy="523220"/>
          </a:xfrm>
          <a:prstGeom prst="rect">
            <a:avLst/>
          </a:prstGeom>
          <a:noFill/>
        </p:spPr>
        <p:txBody>
          <a:bodyPr wrap="none" rtlCol="0">
            <a:spAutoFit/>
          </a:bodyPr>
          <a:lstStyle/>
          <a:p>
            <a:r>
              <a:rPr lang="it-IT" sz="2800" dirty="0" smtClean="0">
                <a:solidFill>
                  <a:schemeClr val="bg1"/>
                </a:solidFill>
              </a:rPr>
              <a:t>*</a:t>
            </a:r>
            <a:endParaRPr lang="it-IT" sz="2800" dirty="0">
              <a:solidFill>
                <a:schemeClr val="bg1"/>
              </a:solidFill>
            </a:endParaRPr>
          </a:p>
        </p:txBody>
      </p:sp>
      <p:sp>
        <p:nvSpPr>
          <p:cNvPr id="39" name="CasellaDiTesto 38"/>
          <p:cNvSpPr txBox="1"/>
          <p:nvPr/>
        </p:nvSpPr>
        <p:spPr>
          <a:xfrm>
            <a:off x="6947515" y="3587162"/>
            <a:ext cx="324403" cy="523220"/>
          </a:xfrm>
          <a:prstGeom prst="rect">
            <a:avLst/>
          </a:prstGeom>
          <a:noFill/>
        </p:spPr>
        <p:txBody>
          <a:bodyPr wrap="none" rtlCol="0">
            <a:spAutoFit/>
          </a:bodyPr>
          <a:lstStyle/>
          <a:p>
            <a:r>
              <a:rPr lang="it-IT" sz="2800" dirty="0" smtClean="0">
                <a:solidFill>
                  <a:schemeClr val="bg1"/>
                </a:solidFill>
              </a:rPr>
              <a:t>*</a:t>
            </a:r>
            <a:endParaRPr lang="it-IT" sz="2800" dirty="0">
              <a:solidFill>
                <a:schemeClr val="bg1"/>
              </a:solidFill>
            </a:endParaRPr>
          </a:p>
        </p:txBody>
      </p:sp>
      <p:sp>
        <p:nvSpPr>
          <p:cNvPr id="40" name="CasellaDiTesto 39"/>
          <p:cNvSpPr txBox="1"/>
          <p:nvPr/>
        </p:nvSpPr>
        <p:spPr>
          <a:xfrm>
            <a:off x="2189823" y="263747"/>
            <a:ext cx="6570028" cy="1077218"/>
          </a:xfrm>
          <a:prstGeom prst="rect">
            <a:avLst/>
          </a:prstGeom>
          <a:noFill/>
        </p:spPr>
        <p:txBody>
          <a:bodyPr wrap="none" rtlCol="0">
            <a:spAutoFit/>
          </a:bodyPr>
          <a:lstStyle/>
          <a:p>
            <a:r>
              <a:rPr lang="it-IT" sz="3200" b="1" dirty="0" smtClean="0">
                <a:solidFill>
                  <a:srgbClr val="FFFF00"/>
                </a:solidFill>
              </a:rPr>
              <a:t>Self </a:t>
            </a:r>
            <a:r>
              <a:rPr lang="it-IT" sz="3200" b="1" dirty="0" err="1" smtClean="0">
                <a:solidFill>
                  <a:srgbClr val="FFFF00"/>
                </a:solidFill>
              </a:rPr>
              <a:t>assessment</a:t>
            </a:r>
            <a:r>
              <a:rPr lang="it-IT" sz="3200" b="1" dirty="0" smtClean="0">
                <a:solidFill>
                  <a:srgbClr val="FFFF00"/>
                </a:solidFill>
              </a:rPr>
              <a:t> angina scale:</a:t>
            </a:r>
          </a:p>
          <a:p>
            <a:r>
              <a:rPr lang="it-IT" sz="3200" b="1" dirty="0" err="1">
                <a:solidFill>
                  <a:srgbClr val="FFFF00"/>
                </a:solidFill>
              </a:rPr>
              <a:t>m</a:t>
            </a:r>
            <a:r>
              <a:rPr lang="it-IT" sz="3200" b="1" dirty="0" err="1" smtClean="0">
                <a:solidFill>
                  <a:srgbClr val="FFFF00"/>
                </a:solidFill>
              </a:rPr>
              <a:t>edical</a:t>
            </a:r>
            <a:r>
              <a:rPr lang="it-IT" sz="3200" b="1" dirty="0" smtClean="0">
                <a:solidFill>
                  <a:srgbClr val="FFFF00"/>
                </a:solidFill>
              </a:rPr>
              <a:t> </a:t>
            </a:r>
            <a:r>
              <a:rPr lang="it-IT" sz="3200" b="1" dirty="0" err="1" smtClean="0">
                <a:solidFill>
                  <a:srgbClr val="FFFF00"/>
                </a:solidFill>
              </a:rPr>
              <a:t>group</a:t>
            </a:r>
            <a:r>
              <a:rPr lang="it-IT" sz="3200" b="1" dirty="0" smtClean="0">
                <a:solidFill>
                  <a:srgbClr val="FFFF00"/>
                </a:solidFill>
              </a:rPr>
              <a:t> </a:t>
            </a:r>
            <a:r>
              <a:rPr lang="it-IT" sz="3200" b="1" i="1" dirty="0" smtClean="0">
                <a:solidFill>
                  <a:srgbClr val="FFFF00"/>
                </a:solidFill>
              </a:rPr>
              <a:t>vs</a:t>
            </a:r>
            <a:r>
              <a:rPr lang="it-IT" sz="3200" b="1" dirty="0" smtClean="0">
                <a:solidFill>
                  <a:srgbClr val="FFFF00"/>
                </a:solidFill>
              </a:rPr>
              <a:t> invasive </a:t>
            </a:r>
            <a:r>
              <a:rPr lang="it-IT" sz="3200" b="1" dirty="0" err="1" smtClean="0">
                <a:solidFill>
                  <a:srgbClr val="FFFF00"/>
                </a:solidFill>
              </a:rPr>
              <a:t>group</a:t>
            </a:r>
            <a:endParaRPr lang="it-IT" sz="3200" b="1" dirty="0">
              <a:solidFill>
                <a:srgbClr val="FFFF00"/>
              </a:solidFill>
            </a:endParaRPr>
          </a:p>
        </p:txBody>
      </p:sp>
      <p:sp>
        <p:nvSpPr>
          <p:cNvPr id="41" name="Ovale 40"/>
          <p:cNvSpPr/>
          <p:nvPr/>
        </p:nvSpPr>
        <p:spPr>
          <a:xfrm>
            <a:off x="5661675" y="2963476"/>
            <a:ext cx="886290" cy="91285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2" name="Ovale 41"/>
          <p:cNvSpPr/>
          <p:nvPr/>
        </p:nvSpPr>
        <p:spPr>
          <a:xfrm>
            <a:off x="6528399" y="3347141"/>
            <a:ext cx="886290" cy="97264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127359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9" y="87312"/>
            <a:ext cx="1843719" cy="1386041"/>
          </a:xfrm>
          <a:prstGeom prst="rect">
            <a:avLst/>
          </a:prstGeom>
        </p:spPr>
      </p:pic>
      <p:pic>
        <p:nvPicPr>
          <p:cNvPr id="5"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afico 6"/>
          <p:cNvGraphicFramePr/>
          <p:nvPr>
            <p:extLst>
              <p:ext uri="{D42A27DB-BD31-4B8C-83A1-F6EECF244321}">
                <p14:modId xmlns:p14="http://schemas.microsoft.com/office/powerpoint/2010/main" val="923953910"/>
              </p:ext>
            </p:extLst>
          </p:nvPr>
        </p:nvGraphicFramePr>
        <p:xfrm>
          <a:off x="287131" y="1532068"/>
          <a:ext cx="8445500" cy="4988638"/>
        </p:xfrm>
        <a:graphic>
          <a:graphicData uri="http://schemas.openxmlformats.org/drawingml/2006/chart">
            <c:chart xmlns:c="http://schemas.openxmlformats.org/drawingml/2006/chart" xmlns:r="http://schemas.openxmlformats.org/officeDocument/2006/relationships" r:id="rId5"/>
          </a:graphicData>
        </a:graphic>
      </p:graphicFrame>
      <p:sp>
        <p:nvSpPr>
          <p:cNvPr id="8" name="CasellaDiTesto 7"/>
          <p:cNvSpPr txBox="1"/>
          <p:nvPr/>
        </p:nvSpPr>
        <p:spPr>
          <a:xfrm>
            <a:off x="2750157" y="2464383"/>
            <a:ext cx="838641" cy="307777"/>
          </a:xfrm>
          <a:prstGeom prst="rect">
            <a:avLst/>
          </a:prstGeom>
          <a:noFill/>
        </p:spPr>
        <p:txBody>
          <a:bodyPr wrap="none" rtlCol="0">
            <a:spAutoFit/>
          </a:bodyPr>
          <a:lstStyle/>
          <a:p>
            <a:r>
              <a:rPr lang="it-IT" sz="1400" dirty="0" err="1">
                <a:solidFill>
                  <a:srgbClr val="FFFFFF"/>
                </a:solidFill>
              </a:rPr>
              <a:t>p</a:t>
            </a:r>
            <a:r>
              <a:rPr lang="it-IT" sz="1400" dirty="0" smtClean="0">
                <a:solidFill>
                  <a:srgbClr val="FFFFFF"/>
                </a:solidFill>
              </a:rPr>
              <a:t>&lt;0.001</a:t>
            </a:r>
            <a:endParaRPr lang="it-IT" sz="1400" dirty="0">
              <a:solidFill>
                <a:srgbClr val="FFFFFF"/>
              </a:solidFill>
            </a:endParaRPr>
          </a:p>
        </p:txBody>
      </p:sp>
      <p:sp>
        <p:nvSpPr>
          <p:cNvPr id="9" name="CasellaDiTesto 8"/>
          <p:cNvSpPr txBox="1"/>
          <p:nvPr/>
        </p:nvSpPr>
        <p:spPr>
          <a:xfrm>
            <a:off x="6326035" y="1666382"/>
            <a:ext cx="578980" cy="307777"/>
          </a:xfrm>
          <a:prstGeom prst="rect">
            <a:avLst/>
          </a:prstGeom>
          <a:noFill/>
        </p:spPr>
        <p:txBody>
          <a:bodyPr wrap="none" rtlCol="0">
            <a:spAutoFit/>
          </a:bodyPr>
          <a:lstStyle/>
          <a:p>
            <a:r>
              <a:rPr lang="it-IT" sz="1400" dirty="0" err="1" smtClean="0">
                <a:solidFill>
                  <a:srgbClr val="FFFFFF"/>
                </a:solidFill>
              </a:rPr>
              <a:t>p</a:t>
            </a:r>
            <a:r>
              <a:rPr lang="it-IT" sz="1400" dirty="0" smtClean="0">
                <a:solidFill>
                  <a:srgbClr val="FFFFFF"/>
                </a:solidFill>
              </a:rPr>
              <a:t>=ns</a:t>
            </a:r>
            <a:endParaRPr lang="it-IT" sz="1400" dirty="0">
              <a:solidFill>
                <a:srgbClr val="FFFFFF"/>
              </a:solidFill>
            </a:endParaRPr>
          </a:p>
        </p:txBody>
      </p:sp>
      <p:sp>
        <p:nvSpPr>
          <p:cNvPr id="10" name="CasellaDiTesto 9"/>
          <p:cNvSpPr txBox="1"/>
          <p:nvPr/>
        </p:nvSpPr>
        <p:spPr>
          <a:xfrm>
            <a:off x="2247261" y="242335"/>
            <a:ext cx="6570028" cy="1077218"/>
          </a:xfrm>
          <a:prstGeom prst="rect">
            <a:avLst/>
          </a:prstGeom>
          <a:noFill/>
        </p:spPr>
        <p:txBody>
          <a:bodyPr wrap="none" rtlCol="0">
            <a:spAutoFit/>
          </a:bodyPr>
          <a:lstStyle/>
          <a:p>
            <a:r>
              <a:rPr lang="it-IT" sz="3200" b="1" dirty="0" smtClean="0">
                <a:solidFill>
                  <a:srgbClr val="FFFF00"/>
                </a:solidFill>
              </a:rPr>
              <a:t>SAQ-7 </a:t>
            </a:r>
            <a:r>
              <a:rPr lang="it-IT" sz="3200" b="1" dirty="0" err="1" smtClean="0">
                <a:solidFill>
                  <a:srgbClr val="FFFF00"/>
                </a:solidFill>
              </a:rPr>
              <a:t>summary</a:t>
            </a:r>
            <a:r>
              <a:rPr lang="it-IT" sz="3200" b="1" dirty="0" smtClean="0">
                <a:solidFill>
                  <a:srgbClr val="FFFF00"/>
                </a:solidFill>
              </a:rPr>
              <a:t> score:</a:t>
            </a:r>
          </a:p>
          <a:p>
            <a:r>
              <a:rPr lang="it-IT" sz="3200" b="1" dirty="0" err="1">
                <a:solidFill>
                  <a:srgbClr val="FFFF00"/>
                </a:solidFill>
              </a:rPr>
              <a:t>m</a:t>
            </a:r>
            <a:r>
              <a:rPr lang="it-IT" sz="3200" b="1" dirty="0" err="1" smtClean="0">
                <a:solidFill>
                  <a:srgbClr val="FFFF00"/>
                </a:solidFill>
              </a:rPr>
              <a:t>edical</a:t>
            </a:r>
            <a:r>
              <a:rPr lang="it-IT" sz="3200" b="1" dirty="0" smtClean="0">
                <a:solidFill>
                  <a:srgbClr val="FFFF00"/>
                </a:solidFill>
              </a:rPr>
              <a:t> </a:t>
            </a:r>
            <a:r>
              <a:rPr lang="it-IT" sz="3200" b="1" dirty="0" err="1" smtClean="0">
                <a:solidFill>
                  <a:srgbClr val="FFFF00"/>
                </a:solidFill>
              </a:rPr>
              <a:t>group</a:t>
            </a:r>
            <a:r>
              <a:rPr lang="it-IT" sz="3200" b="1" dirty="0" smtClean="0">
                <a:solidFill>
                  <a:srgbClr val="FFFF00"/>
                </a:solidFill>
              </a:rPr>
              <a:t> </a:t>
            </a:r>
            <a:r>
              <a:rPr lang="it-IT" sz="3200" b="1" i="1" dirty="0" smtClean="0">
                <a:solidFill>
                  <a:srgbClr val="FFFF00"/>
                </a:solidFill>
              </a:rPr>
              <a:t>vs</a:t>
            </a:r>
            <a:r>
              <a:rPr lang="it-IT" sz="3200" b="1" dirty="0" smtClean="0">
                <a:solidFill>
                  <a:srgbClr val="FFFF00"/>
                </a:solidFill>
              </a:rPr>
              <a:t> invasive </a:t>
            </a:r>
            <a:r>
              <a:rPr lang="it-IT" sz="3200" b="1" dirty="0" err="1" smtClean="0">
                <a:solidFill>
                  <a:srgbClr val="FFFF00"/>
                </a:solidFill>
              </a:rPr>
              <a:t>group</a:t>
            </a:r>
            <a:endParaRPr lang="it-IT" sz="3200" b="1" dirty="0">
              <a:solidFill>
                <a:srgbClr val="FFFF00"/>
              </a:solidFill>
            </a:endParaRPr>
          </a:p>
        </p:txBody>
      </p:sp>
    </p:spTree>
    <p:extLst>
      <p:ext uri="{BB962C8B-B14F-4D97-AF65-F5344CB8AC3E}">
        <p14:creationId xmlns:p14="http://schemas.microsoft.com/office/powerpoint/2010/main" val="8200178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95" y="228431"/>
            <a:ext cx="1843719" cy="1386041"/>
          </a:xfrm>
          <a:prstGeom prst="rect">
            <a:avLst/>
          </a:prstGeom>
        </p:spPr>
      </p:pic>
      <p:pic>
        <p:nvPicPr>
          <p:cNvPr id="5"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ella 6"/>
          <p:cNvGraphicFramePr>
            <a:graphicFrameLocks noGrp="1"/>
          </p:cNvGraphicFramePr>
          <p:nvPr>
            <p:extLst>
              <p:ext uri="{D42A27DB-BD31-4B8C-83A1-F6EECF244321}">
                <p14:modId xmlns:p14="http://schemas.microsoft.com/office/powerpoint/2010/main" val="2052784839"/>
              </p:ext>
            </p:extLst>
          </p:nvPr>
        </p:nvGraphicFramePr>
        <p:xfrm>
          <a:off x="298175" y="2451653"/>
          <a:ext cx="8431487" cy="2885440"/>
        </p:xfrm>
        <a:graphic>
          <a:graphicData uri="http://schemas.openxmlformats.org/drawingml/2006/table">
            <a:tbl>
              <a:tblPr firstRow="1" bandRow="1">
                <a:tableStyleId>{5C22544A-7EE6-4342-B048-85BDC9FD1C3A}</a:tableStyleId>
              </a:tblPr>
              <a:tblGrid>
                <a:gridCol w="3316303"/>
                <a:gridCol w="1432392"/>
                <a:gridCol w="1418895"/>
                <a:gridCol w="1353018"/>
                <a:gridCol w="910879"/>
              </a:tblGrid>
              <a:tr h="789388">
                <a:tc>
                  <a:txBody>
                    <a:bodyPr/>
                    <a:lstStyle/>
                    <a:p>
                      <a:endParaRPr lang="it-IT"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600" dirty="0" smtClean="0">
                          <a:solidFill>
                            <a:schemeClr val="tx1"/>
                          </a:solidFill>
                        </a:rPr>
                        <a:t>Overall</a:t>
                      </a:r>
                    </a:p>
                    <a:p>
                      <a:pPr algn="ctr"/>
                      <a:r>
                        <a:rPr lang="it-IT" sz="1600" b="0" dirty="0" err="1" smtClean="0">
                          <a:solidFill>
                            <a:schemeClr val="tx1"/>
                          </a:solidFill>
                        </a:rPr>
                        <a:t>n</a:t>
                      </a:r>
                      <a:r>
                        <a:rPr lang="it-IT" sz="1600" b="0" dirty="0" smtClean="0">
                          <a:solidFill>
                            <a:schemeClr val="tx1"/>
                          </a:solidFill>
                        </a:rPr>
                        <a:t>= 833</a:t>
                      </a:r>
                      <a:endParaRPr lang="it-IT" sz="1600" b="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600" dirty="0" err="1" smtClean="0">
                          <a:solidFill>
                            <a:schemeClr val="tx1"/>
                          </a:solidFill>
                        </a:rPr>
                        <a:t>Medical</a:t>
                      </a:r>
                      <a:r>
                        <a:rPr lang="it-IT" sz="1600" dirty="0" smtClean="0">
                          <a:solidFill>
                            <a:schemeClr val="tx1"/>
                          </a:solidFill>
                        </a:rPr>
                        <a:t> </a:t>
                      </a:r>
                      <a:r>
                        <a:rPr lang="it-IT" sz="1600" dirty="0" err="1" smtClean="0">
                          <a:solidFill>
                            <a:schemeClr val="tx1"/>
                          </a:solidFill>
                        </a:rPr>
                        <a:t>group</a:t>
                      </a:r>
                      <a:endParaRPr lang="it-IT" sz="1600" dirty="0" smtClean="0">
                        <a:solidFill>
                          <a:schemeClr val="tx1"/>
                        </a:solidFill>
                      </a:endParaRPr>
                    </a:p>
                    <a:p>
                      <a:pPr algn="ctr"/>
                      <a:r>
                        <a:rPr lang="it-IT" sz="1600" b="0" dirty="0" err="1" smtClean="0">
                          <a:solidFill>
                            <a:schemeClr val="tx1"/>
                          </a:solidFill>
                        </a:rPr>
                        <a:t>n</a:t>
                      </a:r>
                      <a:r>
                        <a:rPr lang="it-IT" sz="1600" b="0" dirty="0" smtClean="0">
                          <a:solidFill>
                            <a:schemeClr val="tx1"/>
                          </a:solidFill>
                        </a:rPr>
                        <a:t>= 495</a:t>
                      </a:r>
                      <a:endParaRPr lang="it-IT" sz="1600" b="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600" dirty="0" smtClean="0">
                          <a:solidFill>
                            <a:schemeClr val="tx1"/>
                          </a:solidFill>
                        </a:rPr>
                        <a:t>Invasive </a:t>
                      </a:r>
                      <a:r>
                        <a:rPr lang="it-IT" sz="1600" dirty="0" err="1" smtClean="0">
                          <a:solidFill>
                            <a:schemeClr val="tx1"/>
                          </a:solidFill>
                        </a:rPr>
                        <a:t>group</a:t>
                      </a:r>
                      <a:endParaRPr lang="it-IT" sz="1600" dirty="0" smtClean="0">
                        <a:solidFill>
                          <a:schemeClr val="tx1"/>
                        </a:solidFill>
                      </a:endParaRPr>
                    </a:p>
                    <a:p>
                      <a:pPr algn="ctr"/>
                      <a:r>
                        <a:rPr lang="it-IT" sz="1600" b="0" dirty="0" err="1" smtClean="0">
                          <a:solidFill>
                            <a:schemeClr val="tx1"/>
                          </a:solidFill>
                        </a:rPr>
                        <a:t>n</a:t>
                      </a:r>
                      <a:r>
                        <a:rPr lang="it-IT" sz="1600" b="0" dirty="0" smtClean="0">
                          <a:solidFill>
                            <a:schemeClr val="tx1"/>
                          </a:solidFill>
                        </a:rPr>
                        <a:t>= 338</a:t>
                      </a:r>
                      <a:endParaRPr lang="it-IT" sz="1600" b="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600" dirty="0" err="1" smtClean="0">
                          <a:solidFill>
                            <a:schemeClr val="tx1"/>
                          </a:solidFill>
                        </a:rPr>
                        <a:t>p</a:t>
                      </a:r>
                      <a:r>
                        <a:rPr lang="it-IT" sz="1600" dirty="0" smtClean="0">
                          <a:solidFill>
                            <a:schemeClr val="tx1"/>
                          </a:solidFill>
                        </a:rPr>
                        <a:t> </a:t>
                      </a:r>
                      <a:r>
                        <a:rPr lang="it-IT" sz="1600" dirty="0" err="1" smtClean="0">
                          <a:solidFill>
                            <a:schemeClr val="tx1"/>
                          </a:solidFill>
                        </a:rPr>
                        <a:t>value</a:t>
                      </a:r>
                      <a:endParaRPr lang="it-IT" sz="16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it-IT" sz="1600" b="1" dirty="0" smtClean="0">
                          <a:solidFill>
                            <a:schemeClr val="tx1"/>
                          </a:solidFill>
                        </a:rPr>
                        <a:t>Composite end-</a:t>
                      </a:r>
                      <a:r>
                        <a:rPr lang="it-IT" sz="1600" b="1" dirty="0" err="1" smtClean="0">
                          <a:solidFill>
                            <a:schemeClr val="tx1"/>
                          </a:solidFill>
                        </a:rPr>
                        <a:t>point</a:t>
                      </a:r>
                      <a:endParaRPr lang="it-IT" sz="1600" b="1" dirty="0" smtClean="0">
                        <a:solidFill>
                          <a:schemeClr val="tx1"/>
                        </a:solidFill>
                      </a:endParaRPr>
                    </a:p>
                    <a:p>
                      <a:r>
                        <a:rPr lang="it-IT" sz="1600" b="1" dirty="0" smtClean="0">
                          <a:solidFill>
                            <a:schemeClr val="tx1"/>
                          </a:solidFill>
                        </a:rPr>
                        <a:t>(</a:t>
                      </a:r>
                      <a:r>
                        <a:rPr lang="it-IT" sz="1600" b="1" dirty="0" err="1" smtClean="0">
                          <a:solidFill>
                            <a:schemeClr val="tx1"/>
                          </a:solidFill>
                        </a:rPr>
                        <a:t>all</a:t>
                      </a:r>
                      <a:r>
                        <a:rPr lang="it-IT" sz="1600" b="1" dirty="0" smtClean="0">
                          <a:solidFill>
                            <a:schemeClr val="tx1"/>
                          </a:solidFill>
                        </a:rPr>
                        <a:t>-cause </a:t>
                      </a:r>
                      <a:r>
                        <a:rPr lang="it-IT" sz="1600" b="1" dirty="0" err="1" smtClean="0">
                          <a:solidFill>
                            <a:schemeClr val="tx1"/>
                          </a:solidFill>
                        </a:rPr>
                        <a:t>death</a:t>
                      </a:r>
                      <a:r>
                        <a:rPr lang="it-IT" sz="1600" b="1" dirty="0" smtClean="0">
                          <a:solidFill>
                            <a:schemeClr val="tx1"/>
                          </a:solidFill>
                        </a:rPr>
                        <a:t>, MI, </a:t>
                      </a:r>
                      <a:r>
                        <a:rPr lang="it-IT" sz="1600" b="1" dirty="0" err="1" smtClean="0">
                          <a:solidFill>
                            <a:schemeClr val="tx1"/>
                          </a:solidFill>
                        </a:rPr>
                        <a:t>stroke</a:t>
                      </a:r>
                      <a:r>
                        <a:rPr lang="it-IT" sz="1600" b="1" dirty="0" smtClean="0">
                          <a:solidFill>
                            <a:schemeClr val="tx1"/>
                          </a:solidFill>
                        </a:rPr>
                        <a:t>, UA)</a:t>
                      </a:r>
                      <a:endParaRPr lang="it-IT" sz="16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24 (2.9%)</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15 (3.0%</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9 (2.7%)</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0.835</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it-IT" sz="1600" b="1" dirty="0" err="1" smtClean="0">
                          <a:solidFill>
                            <a:schemeClr val="tx1"/>
                          </a:solidFill>
                        </a:rPr>
                        <a:t>All</a:t>
                      </a:r>
                      <a:r>
                        <a:rPr lang="it-IT" sz="1600" b="1" dirty="0" smtClean="0">
                          <a:solidFill>
                            <a:schemeClr val="tx1"/>
                          </a:solidFill>
                        </a:rPr>
                        <a:t>-cause </a:t>
                      </a:r>
                      <a:r>
                        <a:rPr lang="it-IT" sz="1600" b="1" dirty="0" err="1" smtClean="0">
                          <a:solidFill>
                            <a:schemeClr val="tx1"/>
                          </a:solidFill>
                        </a:rPr>
                        <a:t>death</a:t>
                      </a:r>
                      <a:endParaRPr lang="it-IT" sz="16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2 (0.2%)</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2</a:t>
                      </a:r>
                      <a:r>
                        <a:rPr lang="it-IT" sz="1400" b="1" baseline="0" dirty="0" smtClean="0">
                          <a:solidFill>
                            <a:schemeClr val="tx1"/>
                          </a:solidFill>
                        </a:rPr>
                        <a:t> (0.4%)</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0 (0%)</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0.517</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it-IT" sz="1600" b="1" dirty="0" smtClean="0">
                          <a:solidFill>
                            <a:schemeClr val="tx1"/>
                          </a:solidFill>
                        </a:rPr>
                        <a:t>Non-</a:t>
                      </a:r>
                      <a:r>
                        <a:rPr lang="it-IT" sz="1600" b="1" dirty="0" err="1" smtClean="0">
                          <a:solidFill>
                            <a:schemeClr val="tx1"/>
                          </a:solidFill>
                        </a:rPr>
                        <a:t>fatal</a:t>
                      </a:r>
                      <a:r>
                        <a:rPr lang="it-IT" sz="1600" b="1" dirty="0" smtClean="0">
                          <a:solidFill>
                            <a:schemeClr val="tx1"/>
                          </a:solidFill>
                        </a:rPr>
                        <a:t> MI</a:t>
                      </a:r>
                      <a:endParaRPr lang="it-IT" sz="16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11 (1.3%)</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7 (1.4%)</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4 (1.2%</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&gt;0.99</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it-IT" sz="1600" b="1" dirty="0" smtClean="0">
                          <a:solidFill>
                            <a:schemeClr val="tx1"/>
                          </a:solidFill>
                        </a:rPr>
                        <a:t>Non-</a:t>
                      </a:r>
                      <a:r>
                        <a:rPr lang="it-IT" sz="1600" b="1" dirty="0" err="1" smtClean="0">
                          <a:solidFill>
                            <a:schemeClr val="tx1"/>
                          </a:solidFill>
                        </a:rPr>
                        <a:t>fatal</a:t>
                      </a:r>
                      <a:r>
                        <a:rPr lang="it-IT" sz="1600" b="1" baseline="0" dirty="0" smtClean="0">
                          <a:solidFill>
                            <a:schemeClr val="tx1"/>
                          </a:solidFill>
                        </a:rPr>
                        <a:t> </a:t>
                      </a:r>
                      <a:r>
                        <a:rPr lang="it-IT" sz="1600" b="1" baseline="0" dirty="0" err="1" smtClean="0">
                          <a:solidFill>
                            <a:schemeClr val="tx1"/>
                          </a:solidFill>
                        </a:rPr>
                        <a:t>stroke</a:t>
                      </a:r>
                      <a:endParaRPr lang="it-IT" sz="16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1 (0.1%)</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0 (0%)</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1 (0.3%)</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0.405</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it-IT" sz="1600" b="1" dirty="0" err="1" smtClean="0">
                          <a:solidFill>
                            <a:schemeClr val="tx1"/>
                          </a:solidFill>
                        </a:rPr>
                        <a:t>Hospitalization</a:t>
                      </a:r>
                      <a:r>
                        <a:rPr lang="it-IT" sz="1600" b="1" baseline="0" dirty="0" smtClean="0">
                          <a:solidFill>
                            <a:schemeClr val="tx1"/>
                          </a:solidFill>
                        </a:rPr>
                        <a:t> for UA</a:t>
                      </a:r>
                      <a:endParaRPr lang="it-IT" sz="16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10 (1.2%)</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6 (1.2%)</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4 (1.2%)</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b="1" dirty="0" smtClean="0">
                          <a:solidFill>
                            <a:schemeClr val="tx1"/>
                          </a:solidFill>
                        </a:rPr>
                        <a:t>&gt;0.99</a:t>
                      </a:r>
                      <a:endParaRPr lang="it-IT" sz="14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CasellaDiTesto 7"/>
          <p:cNvSpPr txBox="1"/>
          <p:nvPr/>
        </p:nvSpPr>
        <p:spPr>
          <a:xfrm>
            <a:off x="3603801" y="333416"/>
            <a:ext cx="2916183" cy="1323439"/>
          </a:xfrm>
          <a:prstGeom prst="rect">
            <a:avLst/>
          </a:prstGeom>
          <a:noFill/>
        </p:spPr>
        <p:txBody>
          <a:bodyPr wrap="none" rtlCol="0">
            <a:spAutoFit/>
          </a:bodyPr>
          <a:lstStyle/>
          <a:p>
            <a:r>
              <a:rPr lang="it-IT" sz="4000" b="1" dirty="0" err="1" smtClean="0">
                <a:solidFill>
                  <a:srgbClr val="FFFF00"/>
                </a:solidFill>
              </a:rPr>
              <a:t>MACEs</a:t>
            </a:r>
            <a:endParaRPr lang="it-IT" sz="4000" b="1" dirty="0" smtClean="0">
              <a:solidFill>
                <a:srgbClr val="FFFF00"/>
              </a:solidFill>
            </a:endParaRPr>
          </a:p>
          <a:p>
            <a:r>
              <a:rPr lang="it-IT" sz="4000" b="1" dirty="0" err="1">
                <a:solidFill>
                  <a:srgbClr val="FFFF00"/>
                </a:solidFill>
              </a:rPr>
              <a:t>a</a:t>
            </a:r>
            <a:r>
              <a:rPr lang="it-IT" sz="4000" b="1" dirty="0" err="1" smtClean="0">
                <a:solidFill>
                  <a:srgbClr val="FFFF00"/>
                </a:solidFill>
              </a:rPr>
              <a:t>t</a:t>
            </a:r>
            <a:r>
              <a:rPr lang="it-IT" sz="4000" b="1" dirty="0" smtClean="0">
                <a:solidFill>
                  <a:srgbClr val="FFFF00"/>
                </a:solidFill>
              </a:rPr>
              <a:t> </a:t>
            </a:r>
            <a:r>
              <a:rPr lang="it-IT" sz="4000" b="1" dirty="0" err="1" smtClean="0">
                <a:solidFill>
                  <a:srgbClr val="FFFF00"/>
                </a:solidFill>
              </a:rPr>
              <a:t>one</a:t>
            </a:r>
            <a:r>
              <a:rPr lang="it-IT" sz="4000" b="1" dirty="0" smtClean="0">
                <a:solidFill>
                  <a:srgbClr val="FFFF00"/>
                </a:solidFill>
              </a:rPr>
              <a:t> </a:t>
            </a:r>
            <a:r>
              <a:rPr lang="it-IT" sz="4000" b="1" dirty="0" err="1" smtClean="0">
                <a:solidFill>
                  <a:srgbClr val="FFFF00"/>
                </a:solidFill>
              </a:rPr>
              <a:t>year</a:t>
            </a:r>
            <a:endParaRPr lang="it-IT" sz="4000" b="1" dirty="0">
              <a:solidFill>
                <a:srgbClr val="FFFF00"/>
              </a:solidFill>
            </a:endParaRPr>
          </a:p>
        </p:txBody>
      </p:sp>
    </p:spTree>
    <p:extLst>
      <p:ext uri="{BB962C8B-B14F-4D97-AF65-F5344CB8AC3E}">
        <p14:creationId xmlns:p14="http://schemas.microsoft.com/office/powerpoint/2010/main" val="27048083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3" y="6329363"/>
            <a:ext cx="625701" cy="470379"/>
          </a:xfrm>
          <a:prstGeom prst="rect">
            <a:avLst/>
          </a:prstGeom>
        </p:spPr>
      </p:pic>
      <p:pic>
        <p:nvPicPr>
          <p:cNvPr id="5"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034" y="6329362"/>
            <a:ext cx="67039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573188" y="155252"/>
            <a:ext cx="3976770" cy="707886"/>
          </a:xfrm>
          <a:prstGeom prst="rect">
            <a:avLst/>
          </a:prstGeom>
          <a:noFill/>
        </p:spPr>
        <p:txBody>
          <a:bodyPr wrap="none" rtlCol="0">
            <a:spAutoFit/>
          </a:bodyPr>
          <a:lstStyle/>
          <a:p>
            <a:r>
              <a:rPr lang="it-IT" sz="4000" b="1" dirty="0" smtClean="0">
                <a:solidFill>
                  <a:srgbClr val="FFFF00"/>
                </a:solidFill>
              </a:rPr>
              <a:t>Sex </a:t>
            </a:r>
            <a:r>
              <a:rPr lang="it-IT" sz="4000" b="1" dirty="0" err="1" smtClean="0">
                <a:solidFill>
                  <a:srgbClr val="FFFF00"/>
                </a:solidFill>
              </a:rPr>
              <a:t>differences</a:t>
            </a:r>
            <a:endParaRPr lang="it-IT" sz="4000" b="1" dirty="0">
              <a:solidFill>
                <a:srgbClr val="FFFF00"/>
              </a:solidFill>
            </a:endParaRPr>
          </a:p>
        </p:txBody>
      </p:sp>
      <p:graphicFrame>
        <p:nvGraphicFramePr>
          <p:cNvPr id="7" name="Grafico 6"/>
          <p:cNvGraphicFramePr/>
          <p:nvPr>
            <p:extLst>
              <p:ext uri="{D42A27DB-BD31-4B8C-83A1-F6EECF244321}">
                <p14:modId xmlns:p14="http://schemas.microsoft.com/office/powerpoint/2010/main" val="2006690079"/>
              </p:ext>
            </p:extLst>
          </p:nvPr>
        </p:nvGraphicFramePr>
        <p:xfrm>
          <a:off x="535257" y="1207071"/>
          <a:ext cx="8467493" cy="4859773"/>
        </p:xfrm>
        <a:graphic>
          <a:graphicData uri="http://schemas.openxmlformats.org/drawingml/2006/chart">
            <c:chart xmlns:c="http://schemas.openxmlformats.org/drawingml/2006/chart" xmlns:r="http://schemas.openxmlformats.org/officeDocument/2006/relationships" r:id="rId5"/>
          </a:graphicData>
        </a:graphic>
      </p:graphicFrame>
      <p:sp>
        <p:nvSpPr>
          <p:cNvPr id="2" name="CasellaDiTesto 1"/>
          <p:cNvSpPr txBox="1"/>
          <p:nvPr/>
        </p:nvSpPr>
        <p:spPr>
          <a:xfrm>
            <a:off x="283373" y="3054415"/>
            <a:ext cx="389913" cy="369332"/>
          </a:xfrm>
          <a:prstGeom prst="rect">
            <a:avLst/>
          </a:prstGeom>
          <a:noFill/>
        </p:spPr>
        <p:txBody>
          <a:bodyPr wrap="none" rtlCol="0">
            <a:spAutoFit/>
          </a:bodyPr>
          <a:lstStyle/>
          <a:p>
            <a:r>
              <a:rPr lang="it-IT" dirty="0" smtClean="0">
                <a:solidFill>
                  <a:schemeClr val="bg1"/>
                </a:solidFill>
              </a:rPr>
              <a:t>%</a:t>
            </a:r>
            <a:endParaRPr lang="it-IT" dirty="0">
              <a:solidFill>
                <a:schemeClr val="bg1"/>
              </a:solidFill>
            </a:endParaRPr>
          </a:p>
        </p:txBody>
      </p:sp>
      <p:sp>
        <p:nvSpPr>
          <p:cNvPr id="3" name="CasellaDiTesto 2"/>
          <p:cNvSpPr txBox="1"/>
          <p:nvPr/>
        </p:nvSpPr>
        <p:spPr>
          <a:xfrm>
            <a:off x="1206957" y="3421784"/>
            <a:ext cx="873556" cy="276999"/>
          </a:xfrm>
          <a:prstGeom prst="rect">
            <a:avLst/>
          </a:prstGeom>
          <a:noFill/>
        </p:spPr>
        <p:txBody>
          <a:bodyPr wrap="none" rtlCol="0">
            <a:spAutoFit/>
          </a:bodyPr>
          <a:lstStyle/>
          <a:p>
            <a:r>
              <a:rPr lang="it-IT" sz="1200" dirty="0" err="1">
                <a:solidFill>
                  <a:srgbClr val="FFFFFF"/>
                </a:solidFill>
              </a:rPr>
              <a:t>p</a:t>
            </a:r>
            <a:r>
              <a:rPr lang="it-IT" sz="1200" dirty="0" smtClean="0">
                <a:solidFill>
                  <a:srgbClr val="FFFFFF"/>
                </a:solidFill>
              </a:rPr>
              <a:t>= 0.0007</a:t>
            </a:r>
            <a:endParaRPr lang="it-IT" sz="1200" dirty="0">
              <a:solidFill>
                <a:srgbClr val="FFFFFF"/>
              </a:solidFill>
            </a:endParaRPr>
          </a:p>
        </p:txBody>
      </p:sp>
      <p:sp>
        <p:nvSpPr>
          <p:cNvPr id="8" name="CasellaDiTesto 7"/>
          <p:cNvSpPr txBox="1"/>
          <p:nvPr/>
        </p:nvSpPr>
        <p:spPr>
          <a:xfrm>
            <a:off x="2492846" y="2419594"/>
            <a:ext cx="569387" cy="276999"/>
          </a:xfrm>
          <a:prstGeom prst="rect">
            <a:avLst/>
          </a:prstGeom>
          <a:noFill/>
        </p:spPr>
        <p:txBody>
          <a:bodyPr wrap="none" rtlCol="0">
            <a:spAutoFit/>
          </a:bodyPr>
          <a:lstStyle/>
          <a:p>
            <a:r>
              <a:rPr lang="it-IT" sz="1200" dirty="0" err="1">
                <a:solidFill>
                  <a:srgbClr val="FFFFFF"/>
                </a:solidFill>
              </a:rPr>
              <a:t>p</a:t>
            </a:r>
            <a:r>
              <a:rPr lang="it-IT" sz="1200" dirty="0" smtClean="0">
                <a:solidFill>
                  <a:srgbClr val="FFFFFF"/>
                </a:solidFill>
              </a:rPr>
              <a:t>= ns</a:t>
            </a:r>
            <a:endParaRPr lang="it-IT" sz="1200" dirty="0">
              <a:solidFill>
                <a:srgbClr val="FFFFFF"/>
              </a:solidFill>
            </a:endParaRPr>
          </a:p>
        </p:txBody>
      </p:sp>
      <p:sp>
        <p:nvSpPr>
          <p:cNvPr id="9" name="CasellaDiTesto 8"/>
          <p:cNvSpPr txBox="1"/>
          <p:nvPr/>
        </p:nvSpPr>
        <p:spPr>
          <a:xfrm>
            <a:off x="3479400" y="1527411"/>
            <a:ext cx="787971" cy="276999"/>
          </a:xfrm>
          <a:prstGeom prst="rect">
            <a:avLst/>
          </a:prstGeom>
          <a:noFill/>
        </p:spPr>
        <p:txBody>
          <a:bodyPr wrap="none" rtlCol="0">
            <a:spAutoFit/>
          </a:bodyPr>
          <a:lstStyle/>
          <a:p>
            <a:r>
              <a:rPr lang="it-IT" sz="1200" dirty="0" err="1">
                <a:solidFill>
                  <a:srgbClr val="FFFFFF"/>
                </a:solidFill>
              </a:rPr>
              <a:t>p</a:t>
            </a:r>
            <a:r>
              <a:rPr lang="it-IT" sz="1200" dirty="0" smtClean="0">
                <a:solidFill>
                  <a:srgbClr val="FFFFFF"/>
                </a:solidFill>
              </a:rPr>
              <a:t>= 0.002</a:t>
            </a:r>
            <a:endParaRPr lang="it-IT" sz="1200" dirty="0">
              <a:solidFill>
                <a:srgbClr val="FFFFFF"/>
              </a:solidFill>
            </a:endParaRPr>
          </a:p>
        </p:txBody>
      </p:sp>
      <p:sp>
        <p:nvSpPr>
          <p:cNvPr id="10" name="CasellaDiTesto 9"/>
          <p:cNvSpPr txBox="1"/>
          <p:nvPr/>
        </p:nvSpPr>
        <p:spPr>
          <a:xfrm>
            <a:off x="4555383" y="3296237"/>
            <a:ext cx="787971" cy="276999"/>
          </a:xfrm>
          <a:prstGeom prst="rect">
            <a:avLst/>
          </a:prstGeom>
          <a:noFill/>
        </p:spPr>
        <p:txBody>
          <a:bodyPr wrap="none" rtlCol="0">
            <a:spAutoFit/>
          </a:bodyPr>
          <a:lstStyle/>
          <a:p>
            <a:r>
              <a:rPr lang="it-IT" sz="1200" dirty="0" err="1">
                <a:solidFill>
                  <a:srgbClr val="FFFFFF"/>
                </a:solidFill>
              </a:rPr>
              <a:t>p</a:t>
            </a:r>
            <a:r>
              <a:rPr lang="it-IT" sz="1200" dirty="0" smtClean="0">
                <a:solidFill>
                  <a:srgbClr val="FFFFFF"/>
                </a:solidFill>
              </a:rPr>
              <a:t>= 0.004</a:t>
            </a:r>
            <a:endParaRPr lang="it-IT" sz="1200" dirty="0">
              <a:solidFill>
                <a:srgbClr val="FFFFFF"/>
              </a:solidFill>
            </a:endParaRPr>
          </a:p>
        </p:txBody>
      </p:sp>
      <p:sp>
        <p:nvSpPr>
          <p:cNvPr id="11" name="CasellaDiTesto 10"/>
          <p:cNvSpPr txBox="1"/>
          <p:nvPr/>
        </p:nvSpPr>
        <p:spPr>
          <a:xfrm>
            <a:off x="5730853" y="2981347"/>
            <a:ext cx="702386" cy="276999"/>
          </a:xfrm>
          <a:prstGeom prst="rect">
            <a:avLst/>
          </a:prstGeom>
          <a:noFill/>
        </p:spPr>
        <p:txBody>
          <a:bodyPr wrap="none" rtlCol="0">
            <a:spAutoFit/>
          </a:bodyPr>
          <a:lstStyle/>
          <a:p>
            <a:r>
              <a:rPr lang="it-IT" sz="1200" dirty="0" err="1">
                <a:solidFill>
                  <a:srgbClr val="FFFFFF"/>
                </a:solidFill>
              </a:rPr>
              <a:t>p</a:t>
            </a:r>
            <a:r>
              <a:rPr lang="it-IT" sz="1200" dirty="0" smtClean="0">
                <a:solidFill>
                  <a:srgbClr val="FFFFFF"/>
                </a:solidFill>
              </a:rPr>
              <a:t>= 0.02</a:t>
            </a:r>
            <a:endParaRPr lang="it-IT" sz="1200" dirty="0">
              <a:solidFill>
                <a:srgbClr val="FFFFFF"/>
              </a:solidFill>
            </a:endParaRPr>
          </a:p>
        </p:txBody>
      </p:sp>
      <p:sp>
        <p:nvSpPr>
          <p:cNvPr id="12" name="CasellaDiTesto 11"/>
          <p:cNvSpPr txBox="1"/>
          <p:nvPr/>
        </p:nvSpPr>
        <p:spPr>
          <a:xfrm>
            <a:off x="6874838" y="3002341"/>
            <a:ext cx="569387" cy="276999"/>
          </a:xfrm>
          <a:prstGeom prst="rect">
            <a:avLst/>
          </a:prstGeom>
          <a:noFill/>
        </p:spPr>
        <p:txBody>
          <a:bodyPr wrap="none" rtlCol="0">
            <a:spAutoFit/>
          </a:bodyPr>
          <a:lstStyle/>
          <a:p>
            <a:r>
              <a:rPr lang="it-IT" sz="1200" dirty="0" err="1">
                <a:solidFill>
                  <a:srgbClr val="FFFFFF"/>
                </a:solidFill>
              </a:rPr>
              <a:t>p</a:t>
            </a:r>
            <a:r>
              <a:rPr lang="it-IT" sz="1200" dirty="0" smtClean="0">
                <a:solidFill>
                  <a:srgbClr val="FFFFFF"/>
                </a:solidFill>
              </a:rPr>
              <a:t>= ns</a:t>
            </a:r>
            <a:endParaRPr lang="it-IT" sz="1200" dirty="0">
              <a:solidFill>
                <a:srgbClr val="FFFFFF"/>
              </a:solidFill>
            </a:endParaRPr>
          </a:p>
        </p:txBody>
      </p:sp>
      <p:sp>
        <p:nvSpPr>
          <p:cNvPr id="13" name="CasellaDiTesto 12"/>
          <p:cNvSpPr txBox="1"/>
          <p:nvPr/>
        </p:nvSpPr>
        <p:spPr>
          <a:xfrm>
            <a:off x="8013793" y="4319826"/>
            <a:ext cx="569387" cy="276999"/>
          </a:xfrm>
          <a:prstGeom prst="rect">
            <a:avLst/>
          </a:prstGeom>
          <a:noFill/>
        </p:spPr>
        <p:txBody>
          <a:bodyPr wrap="none" rtlCol="0">
            <a:spAutoFit/>
          </a:bodyPr>
          <a:lstStyle/>
          <a:p>
            <a:r>
              <a:rPr lang="it-IT" sz="1200" dirty="0" err="1">
                <a:solidFill>
                  <a:srgbClr val="FFFFFF"/>
                </a:solidFill>
              </a:rPr>
              <a:t>p</a:t>
            </a:r>
            <a:r>
              <a:rPr lang="it-IT" sz="1200" dirty="0" smtClean="0">
                <a:solidFill>
                  <a:srgbClr val="FFFFFF"/>
                </a:solidFill>
              </a:rPr>
              <a:t>= ns</a:t>
            </a:r>
            <a:endParaRPr lang="it-IT" sz="1200" dirty="0">
              <a:solidFill>
                <a:srgbClr val="FFFFFF"/>
              </a:solidFill>
            </a:endParaRPr>
          </a:p>
        </p:txBody>
      </p:sp>
    </p:spTree>
    <p:extLst>
      <p:ext uri="{BB962C8B-B14F-4D97-AF65-F5344CB8AC3E}">
        <p14:creationId xmlns:p14="http://schemas.microsoft.com/office/powerpoint/2010/main" val="3767144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88" y="296879"/>
            <a:ext cx="1843719" cy="1386041"/>
          </a:xfrm>
          <a:prstGeom prst="rect">
            <a:avLst/>
          </a:prstGeom>
        </p:spPr>
      </p:pic>
      <p:pic>
        <p:nvPicPr>
          <p:cNvPr id="6"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6987" y="123279"/>
            <a:ext cx="1581438" cy="1673920"/>
          </a:xfrm>
          <a:prstGeom prst="rect">
            <a:avLst/>
          </a:prstGeom>
        </p:spPr>
      </p:pic>
      <p:sp>
        <p:nvSpPr>
          <p:cNvPr id="9" name="CasellaDiTesto 8"/>
          <p:cNvSpPr txBox="1"/>
          <p:nvPr/>
        </p:nvSpPr>
        <p:spPr>
          <a:xfrm>
            <a:off x="3121074" y="763095"/>
            <a:ext cx="2897748" cy="584776"/>
          </a:xfrm>
          <a:prstGeom prst="rect">
            <a:avLst/>
          </a:prstGeom>
          <a:noFill/>
        </p:spPr>
        <p:txBody>
          <a:bodyPr wrap="none" rtlCol="0">
            <a:spAutoFit/>
          </a:bodyPr>
          <a:lstStyle/>
          <a:p>
            <a:r>
              <a:rPr lang="it-IT" sz="3200" b="1" dirty="0" smtClean="0">
                <a:solidFill>
                  <a:srgbClr val="FFFF00"/>
                </a:solidFill>
              </a:rPr>
              <a:t>SUMMARY (1)</a:t>
            </a:r>
            <a:endParaRPr lang="it-IT" sz="3200" b="1" dirty="0">
              <a:solidFill>
                <a:srgbClr val="FFFF00"/>
              </a:solidFill>
            </a:endParaRPr>
          </a:p>
        </p:txBody>
      </p:sp>
      <p:sp>
        <p:nvSpPr>
          <p:cNvPr id="10" name="CasellaDiTesto 9"/>
          <p:cNvSpPr txBox="1"/>
          <p:nvPr/>
        </p:nvSpPr>
        <p:spPr>
          <a:xfrm>
            <a:off x="162207" y="2216293"/>
            <a:ext cx="8837325" cy="3539430"/>
          </a:xfrm>
          <a:prstGeom prst="rect">
            <a:avLst/>
          </a:prstGeom>
          <a:noFill/>
        </p:spPr>
        <p:txBody>
          <a:bodyPr wrap="none" rtlCol="0">
            <a:spAutoFit/>
          </a:bodyPr>
          <a:lstStyle/>
          <a:p>
            <a:r>
              <a:rPr lang="it-IT" sz="2400" dirty="0" smtClean="0">
                <a:solidFill>
                  <a:schemeClr val="bg1"/>
                </a:solidFill>
              </a:rPr>
              <a:t>ARCA </a:t>
            </a:r>
            <a:r>
              <a:rPr lang="it-IT" sz="2400" dirty="0" err="1" smtClean="0">
                <a:solidFill>
                  <a:schemeClr val="bg1"/>
                </a:solidFill>
              </a:rPr>
              <a:t>Registry</a:t>
            </a:r>
            <a:r>
              <a:rPr lang="it-IT" sz="2400" dirty="0" smtClean="0">
                <a:solidFill>
                  <a:schemeClr val="bg1"/>
                </a:solidFill>
              </a:rPr>
              <a:t> </a:t>
            </a:r>
            <a:r>
              <a:rPr lang="it-IT" sz="2400" dirty="0" err="1" smtClean="0">
                <a:solidFill>
                  <a:schemeClr val="bg1"/>
                </a:solidFill>
              </a:rPr>
              <a:t>proved</a:t>
            </a:r>
            <a:r>
              <a:rPr lang="it-IT" sz="2400" dirty="0" smtClean="0">
                <a:solidFill>
                  <a:schemeClr val="bg1"/>
                </a:solidFill>
              </a:rPr>
              <a:t> the </a:t>
            </a:r>
            <a:r>
              <a:rPr lang="it-IT" sz="2400" dirty="0" err="1" smtClean="0">
                <a:solidFill>
                  <a:schemeClr val="bg1"/>
                </a:solidFill>
              </a:rPr>
              <a:t>efficacy</a:t>
            </a:r>
            <a:r>
              <a:rPr lang="it-IT" sz="2400" dirty="0" smtClean="0">
                <a:solidFill>
                  <a:schemeClr val="bg1"/>
                </a:solidFill>
              </a:rPr>
              <a:t> and </a:t>
            </a:r>
            <a:r>
              <a:rPr lang="it-IT" sz="2400" dirty="0" err="1" smtClean="0">
                <a:solidFill>
                  <a:schemeClr val="bg1"/>
                </a:solidFill>
              </a:rPr>
              <a:t>safety</a:t>
            </a:r>
            <a:r>
              <a:rPr lang="it-IT" sz="2400" dirty="0" smtClean="0">
                <a:solidFill>
                  <a:schemeClr val="bg1"/>
                </a:solidFill>
              </a:rPr>
              <a:t> of a </a:t>
            </a:r>
            <a:r>
              <a:rPr lang="it-IT" sz="2400" dirty="0" err="1" smtClean="0">
                <a:solidFill>
                  <a:schemeClr val="bg1"/>
                </a:solidFill>
              </a:rPr>
              <a:t>tailored</a:t>
            </a:r>
            <a:r>
              <a:rPr lang="it-IT" sz="2400" dirty="0" smtClean="0">
                <a:solidFill>
                  <a:schemeClr val="bg1"/>
                </a:solidFill>
              </a:rPr>
              <a:t> </a:t>
            </a:r>
          </a:p>
          <a:p>
            <a:r>
              <a:rPr lang="it-IT" sz="2400" dirty="0" err="1">
                <a:solidFill>
                  <a:schemeClr val="bg1"/>
                </a:solidFill>
              </a:rPr>
              <a:t>a</a:t>
            </a:r>
            <a:r>
              <a:rPr lang="it-IT" sz="2400" dirty="0" err="1" smtClean="0">
                <a:solidFill>
                  <a:schemeClr val="bg1"/>
                </a:solidFill>
              </a:rPr>
              <a:t>pproach</a:t>
            </a:r>
            <a:r>
              <a:rPr lang="it-IT" sz="2400" dirty="0" smtClean="0">
                <a:solidFill>
                  <a:schemeClr val="bg1"/>
                </a:solidFill>
              </a:rPr>
              <a:t> to </a:t>
            </a:r>
            <a:r>
              <a:rPr lang="it-IT" sz="2400" dirty="0" err="1" smtClean="0">
                <a:solidFill>
                  <a:schemeClr val="bg1"/>
                </a:solidFill>
              </a:rPr>
              <a:t>stable</a:t>
            </a:r>
            <a:r>
              <a:rPr lang="it-IT" sz="2400" dirty="0" smtClean="0">
                <a:solidFill>
                  <a:schemeClr val="bg1"/>
                </a:solidFill>
              </a:rPr>
              <a:t> angina (</a:t>
            </a:r>
            <a:r>
              <a:rPr lang="it-IT" sz="2400" dirty="0" err="1" smtClean="0">
                <a:solidFill>
                  <a:schemeClr val="bg1"/>
                </a:solidFill>
              </a:rPr>
              <a:t>medical</a:t>
            </a:r>
            <a:r>
              <a:rPr lang="it-IT" sz="2400" dirty="0" smtClean="0">
                <a:solidFill>
                  <a:schemeClr val="bg1"/>
                </a:solidFill>
              </a:rPr>
              <a:t> </a:t>
            </a:r>
            <a:r>
              <a:rPr lang="it-IT" sz="2400" dirty="0" err="1" smtClean="0">
                <a:solidFill>
                  <a:schemeClr val="bg1"/>
                </a:solidFill>
              </a:rPr>
              <a:t>therapy</a:t>
            </a:r>
            <a:r>
              <a:rPr lang="it-IT" sz="2400" dirty="0" smtClean="0">
                <a:solidFill>
                  <a:schemeClr val="bg1"/>
                </a:solidFill>
              </a:rPr>
              <a:t> first, </a:t>
            </a:r>
          </a:p>
          <a:p>
            <a:r>
              <a:rPr lang="it-IT" sz="2400" dirty="0" err="1" smtClean="0">
                <a:solidFill>
                  <a:schemeClr val="bg1"/>
                </a:solidFill>
              </a:rPr>
              <a:t>revascularization</a:t>
            </a:r>
            <a:r>
              <a:rPr lang="it-IT" sz="2400" dirty="0" smtClean="0">
                <a:solidFill>
                  <a:schemeClr val="bg1"/>
                </a:solidFill>
              </a:rPr>
              <a:t> </a:t>
            </a:r>
            <a:r>
              <a:rPr lang="it-IT" sz="2400" dirty="0" err="1" smtClean="0">
                <a:solidFill>
                  <a:schemeClr val="bg1"/>
                </a:solidFill>
              </a:rPr>
              <a:t>if</a:t>
            </a:r>
            <a:r>
              <a:rPr lang="it-IT" sz="2400" dirty="0" smtClean="0">
                <a:solidFill>
                  <a:schemeClr val="bg1"/>
                </a:solidFill>
              </a:rPr>
              <a:t> and </a:t>
            </a:r>
            <a:r>
              <a:rPr lang="it-IT" sz="2400" dirty="0" err="1" smtClean="0">
                <a:solidFill>
                  <a:schemeClr val="bg1"/>
                </a:solidFill>
              </a:rPr>
              <a:t>when</a:t>
            </a:r>
            <a:r>
              <a:rPr lang="it-IT" sz="2400" dirty="0">
                <a:solidFill>
                  <a:schemeClr val="bg1"/>
                </a:solidFill>
              </a:rPr>
              <a:t> </a:t>
            </a:r>
            <a:r>
              <a:rPr lang="it-IT" sz="2400" dirty="0" err="1" smtClean="0">
                <a:solidFill>
                  <a:schemeClr val="bg1"/>
                </a:solidFill>
              </a:rPr>
              <a:t>needed</a:t>
            </a:r>
            <a:r>
              <a:rPr lang="it-IT" sz="2400" dirty="0" smtClean="0">
                <a:solidFill>
                  <a:schemeClr val="bg1"/>
                </a:solidFill>
              </a:rPr>
              <a:t>).</a:t>
            </a:r>
          </a:p>
          <a:p>
            <a:endParaRPr lang="it-IT" sz="2000" dirty="0" smtClean="0">
              <a:solidFill>
                <a:schemeClr val="bg1"/>
              </a:solidFill>
            </a:endParaRPr>
          </a:p>
          <a:p>
            <a:endParaRPr lang="it-IT" sz="2000" dirty="0">
              <a:solidFill>
                <a:schemeClr val="bg1"/>
              </a:solidFill>
            </a:endParaRPr>
          </a:p>
          <a:p>
            <a:r>
              <a:rPr lang="it-IT" sz="2400" dirty="0" err="1" smtClean="0">
                <a:solidFill>
                  <a:schemeClr val="bg1"/>
                </a:solidFill>
              </a:rPr>
              <a:t>Only</a:t>
            </a:r>
            <a:r>
              <a:rPr lang="it-IT" sz="2400" dirty="0" smtClean="0">
                <a:solidFill>
                  <a:schemeClr val="bg1"/>
                </a:solidFill>
              </a:rPr>
              <a:t> 40% of </a:t>
            </a:r>
            <a:r>
              <a:rPr lang="it-IT" sz="2400" dirty="0" err="1" smtClean="0">
                <a:solidFill>
                  <a:schemeClr val="bg1"/>
                </a:solidFill>
              </a:rPr>
              <a:t>patients</a:t>
            </a:r>
            <a:r>
              <a:rPr lang="it-IT" sz="2400" dirty="0" smtClean="0">
                <a:solidFill>
                  <a:schemeClr val="bg1"/>
                </a:solidFill>
              </a:rPr>
              <a:t> </a:t>
            </a:r>
            <a:r>
              <a:rPr lang="it-IT" sz="2400" dirty="0" err="1" smtClean="0">
                <a:solidFill>
                  <a:schemeClr val="bg1"/>
                </a:solidFill>
              </a:rPr>
              <a:t>underwent</a:t>
            </a:r>
            <a:r>
              <a:rPr lang="it-IT" sz="2400" dirty="0" smtClean="0">
                <a:solidFill>
                  <a:schemeClr val="bg1"/>
                </a:solidFill>
              </a:rPr>
              <a:t> ICA and 20% </a:t>
            </a:r>
            <a:r>
              <a:rPr lang="it-IT" sz="2400" dirty="0" err="1" smtClean="0">
                <a:solidFill>
                  <a:schemeClr val="bg1"/>
                </a:solidFill>
              </a:rPr>
              <a:t>revascularization</a:t>
            </a:r>
            <a:r>
              <a:rPr lang="it-IT" sz="2400" dirty="0" smtClean="0">
                <a:solidFill>
                  <a:schemeClr val="bg1"/>
                </a:solidFill>
              </a:rPr>
              <a:t>.</a:t>
            </a:r>
          </a:p>
          <a:p>
            <a:endParaRPr lang="it-IT" sz="2000" dirty="0" smtClean="0">
              <a:solidFill>
                <a:schemeClr val="bg1"/>
              </a:solidFill>
            </a:endParaRPr>
          </a:p>
          <a:p>
            <a:endParaRPr lang="it-IT" sz="2000" dirty="0">
              <a:solidFill>
                <a:schemeClr val="bg1"/>
              </a:solidFill>
            </a:endParaRPr>
          </a:p>
          <a:p>
            <a:r>
              <a:rPr lang="it-IT" sz="2400" dirty="0" err="1">
                <a:solidFill>
                  <a:schemeClr val="bg1"/>
                </a:solidFill>
              </a:rPr>
              <a:t>P</a:t>
            </a:r>
            <a:r>
              <a:rPr lang="it-IT" sz="2400" dirty="0" err="1" smtClean="0">
                <a:solidFill>
                  <a:schemeClr val="bg1"/>
                </a:solidFill>
              </a:rPr>
              <a:t>atients</a:t>
            </a:r>
            <a:r>
              <a:rPr lang="it-IT" sz="2400" dirty="0" smtClean="0">
                <a:solidFill>
                  <a:schemeClr val="bg1"/>
                </a:solidFill>
              </a:rPr>
              <a:t> </a:t>
            </a:r>
            <a:r>
              <a:rPr lang="it-IT" sz="2400" dirty="0" err="1" smtClean="0">
                <a:solidFill>
                  <a:schemeClr val="bg1"/>
                </a:solidFill>
              </a:rPr>
              <a:t>exhibited</a:t>
            </a:r>
            <a:r>
              <a:rPr lang="it-IT" sz="2400" dirty="0" smtClean="0">
                <a:solidFill>
                  <a:schemeClr val="bg1"/>
                </a:solidFill>
              </a:rPr>
              <a:t> progressive </a:t>
            </a:r>
            <a:r>
              <a:rPr lang="it-IT" sz="2400" dirty="0" err="1" smtClean="0">
                <a:solidFill>
                  <a:schemeClr val="bg1"/>
                </a:solidFill>
              </a:rPr>
              <a:t>amelioration</a:t>
            </a:r>
            <a:r>
              <a:rPr lang="it-IT" sz="2400" dirty="0" smtClean="0">
                <a:solidFill>
                  <a:schemeClr val="bg1"/>
                </a:solidFill>
              </a:rPr>
              <a:t> of </a:t>
            </a:r>
            <a:r>
              <a:rPr lang="it-IT" sz="2400" dirty="0" err="1" smtClean="0">
                <a:solidFill>
                  <a:schemeClr val="bg1"/>
                </a:solidFill>
              </a:rPr>
              <a:t>symptoms</a:t>
            </a:r>
            <a:endParaRPr lang="it-IT" sz="2400" dirty="0" smtClean="0">
              <a:solidFill>
                <a:schemeClr val="bg1"/>
              </a:solidFill>
            </a:endParaRPr>
          </a:p>
          <a:p>
            <a:r>
              <a:rPr lang="it-IT" sz="2400" dirty="0" smtClean="0">
                <a:solidFill>
                  <a:schemeClr val="bg1"/>
                </a:solidFill>
              </a:rPr>
              <a:t>and </a:t>
            </a:r>
            <a:r>
              <a:rPr lang="it-IT" sz="2400" dirty="0" err="1" smtClean="0">
                <a:solidFill>
                  <a:schemeClr val="bg1"/>
                </a:solidFill>
              </a:rPr>
              <a:t>quality</a:t>
            </a:r>
            <a:r>
              <a:rPr lang="it-IT" sz="2400" dirty="0">
                <a:solidFill>
                  <a:schemeClr val="bg1"/>
                </a:solidFill>
              </a:rPr>
              <a:t> </a:t>
            </a:r>
            <a:r>
              <a:rPr lang="it-IT" sz="2400" dirty="0" smtClean="0">
                <a:solidFill>
                  <a:schemeClr val="bg1"/>
                </a:solidFill>
              </a:rPr>
              <a:t>of life and a </a:t>
            </a:r>
            <a:r>
              <a:rPr lang="it-IT" sz="2400" dirty="0" err="1" smtClean="0">
                <a:solidFill>
                  <a:schemeClr val="bg1"/>
                </a:solidFill>
              </a:rPr>
              <a:t>low</a:t>
            </a:r>
            <a:r>
              <a:rPr lang="it-IT" sz="2400" dirty="0" smtClean="0">
                <a:solidFill>
                  <a:schemeClr val="bg1"/>
                </a:solidFill>
              </a:rPr>
              <a:t> rate of </a:t>
            </a:r>
            <a:r>
              <a:rPr lang="it-IT" sz="2400" dirty="0" err="1" smtClean="0">
                <a:solidFill>
                  <a:schemeClr val="bg1"/>
                </a:solidFill>
              </a:rPr>
              <a:t>MACEs</a:t>
            </a:r>
            <a:r>
              <a:rPr lang="it-IT" sz="2400" dirty="0" smtClean="0">
                <a:solidFill>
                  <a:schemeClr val="bg1"/>
                </a:solidFill>
              </a:rPr>
              <a:t>.</a:t>
            </a:r>
          </a:p>
        </p:txBody>
      </p:sp>
    </p:spTree>
    <p:extLst>
      <p:ext uri="{BB962C8B-B14F-4D97-AF65-F5344CB8AC3E}">
        <p14:creationId xmlns:p14="http://schemas.microsoft.com/office/powerpoint/2010/main" val="421317396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enza tito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88" y="252964"/>
            <a:ext cx="1843719" cy="1386041"/>
          </a:xfrm>
          <a:prstGeom prst="rect">
            <a:avLst/>
          </a:prstGeom>
        </p:spPr>
      </p:pic>
      <p:pic>
        <p:nvPicPr>
          <p:cNvPr id="6" name="Picture 1031" descr="logoAr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488" y="6173788"/>
            <a:ext cx="8969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010" y="123278"/>
            <a:ext cx="1825415" cy="1932165"/>
          </a:xfrm>
          <a:prstGeom prst="rect">
            <a:avLst/>
          </a:prstGeom>
        </p:spPr>
      </p:pic>
      <p:sp>
        <p:nvSpPr>
          <p:cNvPr id="10" name="CasellaDiTesto 9"/>
          <p:cNvSpPr txBox="1"/>
          <p:nvPr/>
        </p:nvSpPr>
        <p:spPr>
          <a:xfrm>
            <a:off x="547688" y="2295045"/>
            <a:ext cx="8152943" cy="3785652"/>
          </a:xfrm>
          <a:prstGeom prst="rect">
            <a:avLst/>
          </a:prstGeom>
          <a:noFill/>
        </p:spPr>
        <p:txBody>
          <a:bodyPr wrap="none" rtlCol="0">
            <a:spAutoFit/>
          </a:bodyPr>
          <a:lstStyle/>
          <a:p>
            <a:r>
              <a:rPr lang="it-IT" sz="2400" dirty="0" smtClean="0">
                <a:solidFill>
                  <a:schemeClr val="bg1"/>
                </a:solidFill>
              </a:rPr>
              <a:t>Angina </a:t>
            </a:r>
            <a:r>
              <a:rPr lang="it-IT" sz="2400" dirty="0" err="1" smtClean="0">
                <a:solidFill>
                  <a:schemeClr val="bg1"/>
                </a:solidFill>
              </a:rPr>
              <a:t>refractoriness</a:t>
            </a:r>
            <a:r>
              <a:rPr lang="it-IT" sz="2400" dirty="0" smtClean="0">
                <a:solidFill>
                  <a:schemeClr val="bg1"/>
                </a:solidFill>
              </a:rPr>
              <a:t> </a:t>
            </a:r>
            <a:r>
              <a:rPr lang="it-IT" sz="2400" dirty="0" err="1" smtClean="0">
                <a:solidFill>
                  <a:schemeClr val="bg1"/>
                </a:solidFill>
              </a:rPr>
              <a:t>was</a:t>
            </a:r>
            <a:r>
              <a:rPr lang="it-IT" sz="2400" dirty="0" smtClean="0">
                <a:solidFill>
                  <a:schemeClr val="bg1"/>
                </a:solidFill>
              </a:rPr>
              <a:t> </a:t>
            </a:r>
            <a:r>
              <a:rPr lang="it-IT" sz="2400" dirty="0" err="1" smtClean="0">
                <a:solidFill>
                  <a:schemeClr val="bg1"/>
                </a:solidFill>
              </a:rPr>
              <a:t>not</a:t>
            </a:r>
            <a:r>
              <a:rPr lang="it-IT" sz="2400" dirty="0" smtClean="0">
                <a:solidFill>
                  <a:schemeClr val="bg1"/>
                </a:solidFill>
              </a:rPr>
              <a:t> </a:t>
            </a:r>
            <a:r>
              <a:rPr lang="it-IT" sz="2400" dirty="0" err="1" smtClean="0">
                <a:solidFill>
                  <a:schemeClr val="bg1"/>
                </a:solidFill>
              </a:rPr>
              <a:t>consistently</a:t>
            </a:r>
            <a:r>
              <a:rPr lang="it-IT" sz="2400" dirty="0" smtClean="0">
                <a:solidFill>
                  <a:schemeClr val="bg1"/>
                </a:solidFill>
              </a:rPr>
              <a:t> </a:t>
            </a:r>
            <a:r>
              <a:rPr lang="it-IT" sz="2400" dirty="0" err="1" smtClean="0">
                <a:solidFill>
                  <a:schemeClr val="bg1"/>
                </a:solidFill>
              </a:rPr>
              <a:t>associated</a:t>
            </a:r>
            <a:r>
              <a:rPr lang="it-IT" sz="2400" dirty="0" smtClean="0">
                <a:solidFill>
                  <a:schemeClr val="bg1"/>
                </a:solidFill>
              </a:rPr>
              <a:t> with </a:t>
            </a:r>
          </a:p>
          <a:p>
            <a:r>
              <a:rPr lang="it-IT" sz="2400" dirty="0" err="1">
                <a:solidFill>
                  <a:schemeClr val="bg1"/>
                </a:solidFill>
              </a:rPr>
              <a:t>c</a:t>
            </a:r>
            <a:r>
              <a:rPr lang="it-IT" sz="2400" dirty="0" err="1" smtClean="0">
                <a:solidFill>
                  <a:schemeClr val="bg1"/>
                </a:solidFill>
              </a:rPr>
              <a:t>oronary</a:t>
            </a:r>
            <a:r>
              <a:rPr lang="it-IT" sz="2400" dirty="0" smtClean="0">
                <a:solidFill>
                  <a:schemeClr val="bg1"/>
                </a:solidFill>
              </a:rPr>
              <a:t> </a:t>
            </a:r>
            <a:r>
              <a:rPr lang="it-IT" sz="2400" dirty="0" err="1" smtClean="0">
                <a:solidFill>
                  <a:schemeClr val="bg1"/>
                </a:solidFill>
              </a:rPr>
              <a:t>obstructions</a:t>
            </a:r>
            <a:r>
              <a:rPr lang="it-IT" sz="2400" dirty="0" smtClean="0">
                <a:solidFill>
                  <a:schemeClr val="bg1"/>
                </a:solidFill>
              </a:rPr>
              <a:t>, </a:t>
            </a:r>
            <a:r>
              <a:rPr lang="it-IT" sz="2400" dirty="0" err="1" smtClean="0">
                <a:solidFill>
                  <a:schemeClr val="bg1"/>
                </a:solidFill>
              </a:rPr>
              <a:t>confirming</a:t>
            </a:r>
            <a:r>
              <a:rPr lang="it-IT" sz="2400" dirty="0" smtClean="0">
                <a:solidFill>
                  <a:schemeClr val="bg1"/>
                </a:solidFill>
              </a:rPr>
              <a:t> </a:t>
            </a:r>
            <a:r>
              <a:rPr lang="it-IT" sz="2400" dirty="0" err="1" smtClean="0">
                <a:solidFill>
                  <a:schemeClr val="bg1"/>
                </a:solidFill>
              </a:rPr>
              <a:t>that</a:t>
            </a:r>
            <a:r>
              <a:rPr lang="it-IT" sz="2400" dirty="0" smtClean="0">
                <a:solidFill>
                  <a:schemeClr val="bg1"/>
                </a:solidFill>
              </a:rPr>
              <a:t> non-</a:t>
            </a:r>
            <a:r>
              <a:rPr lang="it-IT" sz="2400" dirty="0" err="1" smtClean="0">
                <a:solidFill>
                  <a:schemeClr val="bg1"/>
                </a:solidFill>
              </a:rPr>
              <a:t>obstructive</a:t>
            </a:r>
            <a:endParaRPr lang="it-IT" sz="2400" dirty="0" smtClean="0">
              <a:solidFill>
                <a:schemeClr val="bg1"/>
              </a:solidFill>
            </a:endParaRPr>
          </a:p>
          <a:p>
            <a:r>
              <a:rPr lang="it-IT" sz="2400" dirty="0" err="1">
                <a:solidFill>
                  <a:schemeClr val="bg1"/>
                </a:solidFill>
              </a:rPr>
              <a:t>m</a:t>
            </a:r>
            <a:r>
              <a:rPr lang="it-IT" sz="2400" dirty="0" err="1" smtClean="0">
                <a:solidFill>
                  <a:schemeClr val="bg1"/>
                </a:solidFill>
              </a:rPr>
              <a:t>echanisms</a:t>
            </a:r>
            <a:r>
              <a:rPr lang="it-IT" sz="2400" dirty="0" smtClean="0">
                <a:solidFill>
                  <a:schemeClr val="bg1"/>
                </a:solidFill>
              </a:rPr>
              <a:t> </a:t>
            </a:r>
            <a:r>
              <a:rPr lang="it-IT" sz="2400" dirty="0" err="1" smtClean="0">
                <a:solidFill>
                  <a:schemeClr val="bg1"/>
                </a:solidFill>
              </a:rPr>
              <a:t>may</a:t>
            </a:r>
            <a:r>
              <a:rPr lang="it-IT" sz="2400" dirty="0" smtClean="0">
                <a:solidFill>
                  <a:schemeClr val="bg1"/>
                </a:solidFill>
              </a:rPr>
              <a:t> cause </a:t>
            </a:r>
            <a:r>
              <a:rPr lang="it-IT" sz="2400" dirty="0" err="1" smtClean="0">
                <a:solidFill>
                  <a:schemeClr val="bg1"/>
                </a:solidFill>
              </a:rPr>
              <a:t>myocardial</a:t>
            </a:r>
            <a:r>
              <a:rPr lang="it-IT" sz="2400" dirty="0" smtClean="0">
                <a:solidFill>
                  <a:schemeClr val="bg1"/>
                </a:solidFill>
              </a:rPr>
              <a:t> ischemia/angina.</a:t>
            </a:r>
          </a:p>
          <a:p>
            <a:endParaRPr lang="it-IT" sz="2400" dirty="0">
              <a:solidFill>
                <a:schemeClr val="bg1"/>
              </a:solidFill>
            </a:endParaRPr>
          </a:p>
          <a:p>
            <a:r>
              <a:rPr lang="it-IT" sz="2400" dirty="0" smtClean="0">
                <a:solidFill>
                  <a:schemeClr val="bg1"/>
                </a:solidFill>
              </a:rPr>
              <a:t>28% of </a:t>
            </a:r>
            <a:r>
              <a:rPr lang="it-IT" sz="2400" dirty="0" err="1" smtClean="0">
                <a:solidFill>
                  <a:schemeClr val="bg1"/>
                </a:solidFill>
              </a:rPr>
              <a:t>patients</a:t>
            </a:r>
            <a:r>
              <a:rPr lang="it-IT" sz="2400" dirty="0" smtClean="0">
                <a:solidFill>
                  <a:schemeClr val="bg1"/>
                </a:solidFill>
              </a:rPr>
              <a:t> </a:t>
            </a:r>
            <a:r>
              <a:rPr lang="it-IT" sz="2400" dirty="0" err="1" smtClean="0">
                <a:solidFill>
                  <a:schemeClr val="bg1"/>
                </a:solidFill>
              </a:rPr>
              <a:t>reported</a:t>
            </a:r>
            <a:r>
              <a:rPr lang="it-IT" sz="2400" dirty="0">
                <a:solidFill>
                  <a:schemeClr val="bg1"/>
                </a:solidFill>
              </a:rPr>
              <a:t> </a:t>
            </a:r>
            <a:r>
              <a:rPr lang="it-IT" sz="2400" dirty="0" err="1" smtClean="0">
                <a:solidFill>
                  <a:schemeClr val="bg1"/>
                </a:solidFill>
              </a:rPr>
              <a:t>residual</a:t>
            </a:r>
            <a:r>
              <a:rPr lang="it-IT" sz="2400" dirty="0" smtClean="0">
                <a:solidFill>
                  <a:schemeClr val="bg1"/>
                </a:solidFill>
              </a:rPr>
              <a:t> angina </a:t>
            </a:r>
            <a:r>
              <a:rPr lang="it-IT" sz="2400" dirty="0" err="1" smtClean="0">
                <a:solidFill>
                  <a:schemeClr val="bg1"/>
                </a:solidFill>
              </a:rPr>
              <a:t>at</a:t>
            </a:r>
            <a:r>
              <a:rPr lang="it-IT" sz="2400" dirty="0" smtClean="0">
                <a:solidFill>
                  <a:schemeClr val="bg1"/>
                </a:solidFill>
              </a:rPr>
              <a:t> </a:t>
            </a:r>
            <a:r>
              <a:rPr lang="it-IT" sz="2400" dirty="0" err="1" smtClean="0">
                <a:solidFill>
                  <a:schemeClr val="bg1"/>
                </a:solidFill>
              </a:rPr>
              <a:t>one</a:t>
            </a:r>
            <a:r>
              <a:rPr lang="it-IT" sz="2400" dirty="0" smtClean="0">
                <a:solidFill>
                  <a:schemeClr val="bg1"/>
                </a:solidFill>
              </a:rPr>
              <a:t> </a:t>
            </a:r>
            <a:r>
              <a:rPr lang="it-IT" sz="2400" dirty="0" err="1" smtClean="0">
                <a:solidFill>
                  <a:schemeClr val="bg1"/>
                </a:solidFill>
              </a:rPr>
              <a:t>year</a:t>
            </a:r>
            <a:r>
              <a:rPr lang="it-IT" sz="2400" dirty="0" smtClean="0">
                <a:solidFill>
                  <a:schemeClr val="bg1"/>
                </a:solidFill>
              </a:rPr>
              <a:t>, </a:t>
            </a:r>
          </a:p>
          <a:p>
            <a:r>
              <a:rPr lang="it-IT" sz="2400" dirty="0" err="1" smtClean="0">
                <a:solidFill>
                  <a:schemeClr val="bg1"/>
                </a:solidFill>
              </a:rPr>
              <a:t>claiming</a:t>
            </a:r>
            <a:r>
              <a:rPr lang="it-IT" sz="2400" dirty="0" smtClean="0">
                <a:solidFill>
                  <a:schemeClr val="bg1"/>
                </a:solidFill>
              </a:rPr>
              <a:t> for a </a:t>
            </a:r>
            <a:r>
              <a:rPr lang="it-IT" sz="2400" dirty="0" err="1" smtClean="0">
                <a:solidFill>
                  <a:schemeClr val="bg1"/>
                </a:solidFill>
              </a:rPr>
              <a:t>better</a:t>
            </a:r>
            <a:r>
              <a:rPr lang="it-IT" sz="2400" dirty="0" smtClean="0">
                <a:solidFill>
                  <a:schemeClr val="bg1"/>
                </a:solidFill>
              </a:rPr>
              <a:t> </a:t>
            </a:r>
            <a:r>
              <a:rPr lang="it-IT" sz="2400" dirty="0" err="1" smtClean="0">
                <a:solidFill>
                  <a:schemeClr val="bg1"/>
                </a:solidFill>
              </a:rPr>
              <a:t>knowledge</a:t>
            </a:r>
            <a:r>
              <a:rPr lang="it-IT" sz="2400" dirty="0">
                <a:solidFill>
                  <a:schemeClr val="bg1"/>
                </a:solidFill>
              </a:rPr>
              <a:t> </a:t>
            </a:r>
            <a:r>
              <a:rPr lang="it-IT" sz="2400" dirty="0" smtClean="0">
                <a:solidFill>
                  <a:schemeClr val="bg1"/>
                </a:solidFill>
              </a:rPr>
              <a:t>and treatment of </a:t>
            </a:r>
            <a:r>
              <a:rPr lang="it-IT" sz="2400" dirty="0" err="1" smtClean="0">
                <a:solidFill>
                  <a:schemeClr val="bg1"/>
                </a:solidFill>
              </a:rPr>
              <a:t>individual</a:t>
            </a:r>
            <a:r>
              <a:rPr lang="it-IT" sz="2400" dirty="0" smtClean="0">
                <a:solidFill>
                  <a:schemeClr val="bg1"/>
                </a:solidFill>
              </a:rPr>
              <a:t> </a:t>
            </a:r>
          </a:p>
          <a:p>
            <a:r>
              <a:rPr lang="it-IT" sz="2400" dirty="0" err="1" smtClean="0">
                <a:solidFill>
                  <a:schemeClr val="bg1"/>
                </a:solidFill>
              </a:rPr>
              <a:t>ischemic</a:t>
            </a:r>
            <a:r>
              <a:rPr lang="it-IT" sz="2400" dirty="0" smtClean="0">
                <a:solidFill>
                  <a:schemeClr val="bg1"/>
                </a:solidFill>
              </a:rPr>
              <a:t> </a:t>
            </a:r>
            <a:r>
              <a:rPr lang="it-IT" sz="2400" dirty="0" err="1" smtClean="0">
                <a:solidFill>
                  <a:schemeClr val="bg1"/>
                </a:solidFill>
              </a:rPr>
              <a:t>mechanisms</a:t>
            </a:r>
            <a:r>
              <a:rPr lang="it-IT" sz="2400" dirty="0" smtClean="0">
                <a:solidFill>
                  <a:schemeClr val="bg1"/>
                </a:solidFill>
              </a:rPr>
              <a:t>.</a:t>
            </a:r>
          </a:p>
          <a:p>
            <a:endParaRPr lang="it-IT" sz="2400" dirty="0">
              <a:solidFill>
                <a:schemeClr val="bg1"/>
              </a:solidFill>
            </a:endParaRPr>
          </a:p>
          <a:p>
            <a:r>
              <a:rPr lang="it-IT" sz="2400" dirty="0" smtClean="0">
                <a:solidFill>
                  <a:schemeClr val="bg1"/>
                </a:solidFill>
              </a:rPr>
              <a:t>ARCA </a:t>
            </a:r>
            <a:r>
              <a:rPr lang="it-IT" sz="2400" dirty="0" err="1" smtClean="0">
                <a:solidFill>
                  <a:schemeClr val="bg1"/>
                </a:solidFill>
              </a:rPr>
              <a:t>Registry</a:t>
            </a:r>
            <a:r>
              <a:rPr lang="it-IT" sz="2400" dirty="0" smtClean="0">
                <a:solidFill>
                  <a:schemeClr val="bg1"/>
                </a:solidFill>
              </a:rPr>
              <a:t> </a:t>
            </a:r>
            <a:r>
              <a:rPr lang="it-IT" sz="2400" dirty="0" err="1" smtClean="0">
                <a:solidFill>
                  <a:schemeClr val="bg1"/>
                </a:solidFill>
              </a:rPr>
              <a:t>results</a:t>
            </a:r>
            <a:r>
              <a:rPr lang="it-IT" sz="2400" dirty="0" smtClean="0">
                <a:solidFill>
                  <a:schemeClr val="bg1"/>
                </a:solidFill>
              </a:rPr>
              <a:t> </a:t>
            </a:r>
            <a:r>
              <a:rPr lang="it-IT" sz="2400" dirty="0" err="1" smtClean="0">
                <a:solidFill>
                  <a:schemeClr val="bg1"/>
                </a:solidFill>
              </a:rPr>
              <a:t>should</a:t>
            </a:r>
            <a:r>
              <a:rPr lang="it-IT" sz="2400" dirty="0" smtClean="0">
                <a:solidFill>
                  <a:schemeClr val="bg1"/>
                </a:solidFill>
              </a:rPr>
              <a:t> </a:t>
            </a:r>
            <a:r>
              <a:rPr lang="it-IT" sz="2400" dirty="0" err="1" smtClean="0">
                <a:solidFill>
                  <a:schemeClr val="bg1"/>
                </a:solidFill>
              </a:rPr>
              <a:t>contribute</a:t>
            </a:r>
            <a:r>
              <a:rPr lang="it-IT" sz="2400" dirty="0" smtClean="0">
                <a:solidFill>
                  <a:schemeClr val="bg1"/>
                </a:solidFill>
              </a:rPr>
              <a:t> to a </a:t>
            </a:r>
            <a:r>
              <a:rPr lang="it-IT" sz="2400" dirty="0" err="1" smtClean="0">
                <a:solidFill>
                  <a:schemeClr val="bg1"/>
                </a:solidFill>
              </a:rPr>
              <a:t>better</a:t>
            </a:r>
            <a:r>
              <a:rPr lang="it-IT" sz="2400" dirty="0" smtClean="0">
                <a:solidFill>
                  <a:schemeClr val="bg1"/>
                </a:solidFill>
              </a:rPr>
              <a:t> </a:t>
            </a:r>
          </a:p>
          <a:p>
            <a:r>
              <a:rPr lang="it-IT" sz="2400" dirty="0" err="1">
                <a:solidFill>
                  <a:schemeClr val="bg1"/>
                </a:solidFill>
              </a:rPr>
              <a:t>a</a:t>
            </a:r>
            <a:r>
              <a:rPr lang="it-IT" sz="2400" dirty="0" err="1" smtClean="0">
                <a:solidFill>
                  <a:schemeClr val="bg1"/>
                </a:solidFill>
              </a:rPr>
              <a:t>ppropriateness</a:t>
            </a:r>
            <a:r>
              <a:rPr lang="it-IT" sz="2400" dirty="0" smtClean="0">
                <a:solidFill>
                  <a:schemeClr val="bg1"/>
                </a:solidFill>
              </a:rPr>
              <a:t> and </a:t>
            </a:r>
            <a:r>
              <a:rPr lang="it-IT" sz="2400" dirty="0" err="1" smtClean="0">
                <a:solidFill>
                  <a:schemeClr val="bg1"/>
                </a:solidFill>
              </a:rPr>
              <a:t>value-based</a:t>
            </a:r>
            <a:r>
              <a:rPr lang="it-IT" sz="2400" dirty="0" smtClean="0">
                <a:solidFill>
                  <a:schemeClr val="bg1"/>
                </a:solidFill>
              </a:rPr>
              <a:t> care of </a:t>
            </a:r>
            <a:r>
              <a:rPr lang="it-IT" sz="2400" dirty="0" err="1" smtClean="0">
                <a:solidFill>
                  <a:schemeClr val="bg1"/>
                </a:solidFill>
              </a:rPr>
              <a:t>stable</a:t>
            </a:r>
            <a:r>
              <a:rPr lang="it-IT" sz="2400" dirty="0" smtClean="0">
                <a:solidFill>
                  <a:schemeClr val="bg1"/>
                </a:solidFill>
              </a:rPr>
              <a:t> IHD.</a:t>
            </a:r>
          </a:p>
        </p:txBody>
      </p:sp>
      <p:sp>
        <p:nvSpPr>
          <p:cNvPr id="11" name="CasellaDiTesto 10"/>
          <p:cNvSpPr txBox="1"/>
          <p:nvPr/>
        </p:nvSpPr>
        <p:spPr>
          <a:xfrm>
            <a:off x="3121074" y="763095"/>
            <a:ext cx="2897748" cy="584776"/>
          </a:xfrm>
          <a:prstGeom prst="rect">
            <a:avLst/>
          </a:prstGeom>
          <a:noFill/>
        </p:spPr>
        <p:txBody>
          <a:bodyPr wrap="none" rtlCol="0">
            <a:spAutoFit/>
          </a:bodyPr>
          <a:lstStyle/>
          <a:p>
            <a:r>
              <a:rPr lang="it-IT" sz="3200" b="1" smtClean="0">
                <a:solidFill>
                  <a:srgbClr val="FFFF00"/>
                </a:solidFill>
              </a:rPr>
              <a:t>SUMMARY (2)</a:t>
            </a:r>
            <a:endParaRPr lang="it-IT" sz="3200" b="1" dirty="0">
              <a:solidFill>
                <a:srgbClr val="FFFF00"/>
              </a:solidFill>
            </a:endParaRPr>
          </a:p>
        </p:txBody>
      </p:sp>
    </p:spTree>
    <p:extLst>
      <p:ext uri="{BB962C8B-B14F-4D97-AF65-F5344CB8AC3E}">
        <p14:creationId xmlns:p14="http://schemas.microsoft.com/office/powerpoint/2010/main" val="2280186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2483000" y="6500851"/>
            <a:ext cx="4152600" cy="2728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200" b="0" strike="noStrike" spc="-1" dirty="0" err="1">
                <a:solidFill>
                  <a:srgbClr val="FFFFFF"/>
                </a:solidFill>
                <a:latin typeface="Arial"/>
              </a:rPr>
              <a:t>Rory</a:t>
            </a:r>
            <a:r>
              <a:rPr lang="it-IT" sz="1200" b="0" strike="noStrike" spc="-1" dirty="0">
                <a:solidFill>
                  <a:srgbClr val="FFFFFF"/>
                </a:solidFill>
                <a:latin typeface="Arial"/>
              </a:rPr>
              <a:t> </a:t>
            </a:r>
            <a:r>
              <a:rPr lang="it-IT" sz="1200" b="0" strike="noStrike" spc="-1" dirty="0" err="1">
                <a:solidFill>
                  <a:srgbClr val="FFFFFF"/>
                </a:solidFill>
                <a:latin typeface="Arial"/>
              </a:rPr>
              <a:t>Hachamovitch</a:t>
            </a:r>
            <a:r>
              <a:rPr lang="it-IT" sz="1200" b="0" strike="noStrike" spc="-1" dirty="0">
                <a:solidFill>
                  <a:srgbClr val="FFFFFF"/>
                </a:solidFill>
                <a:latin typeface="Arial"/>
              </a:rPr>
              <a:t> et al. </a:t>
            </a:r>
            <a:r>
              <a:rPr lang="it-IT" sz="1200" b="0" strike="noStrike" spc="-1" dirty="0" err="1">
                <a:solidFill>
                  <a:srgbClr val="FFFFFF"/>
                </a:solidFill>
                <a:latin typeface="Arial"/>
              </a:rPr>
              <a:t>Circulation</a:t>
            </a:r>
            <a:r>
              <a:rPr lang="it-IT" sz="1200" b="0" strike="noStrike" spc="-1" dirty="0">
                <a:solidFill>
                  <a:srgbClr val="FFFFFF"/>
                </a:solidFill>
                <a:latin typeface="Arial"/>
              </a:rPr>
              <a:t> 2003; 107:2900-2906</a:t>
            </a:r>
            <a:endParaRPr lang="it-IT" sz="1200" b="0" strike="noStrike" spc="-1" dirty="0">
              <a:latin typeface="Arial"/>
            </a:endParaRPr>
          </a:p>
        </p:txBody>
      </p:sp>
      <p:pic>
        <p:nvPicPr>
          <p:cNvPr id="5" name="Immagine 4" descr="Senza titolo.jpg"/>
          <p:cNvPicPr/>
          <p:nvPr/>
        </p:nvPicPr>
        <p:blipFill>
          <a:blip r:embed="rId3"/>
          <a:stretch/>
        </p:blipFill>
        <p:spPr>
          <a:xfrm>
            <a:off x="142875" y="315708"/>
            <a:ext cx="5593678" cy="1436085"/>
          </a:xfrm>
          <a:prstGeom prst="rect">
            <a:avLst/>
          </a:prstGeom>
          <a:ln w="0">
            <a:noFill/>
          </a:ln>
        </p:spPr>
      </p:pic>
      <p:sp>
        <p:nvSpPr>
          <p:cNvPr id="6" name="CustomShape 2"/>
          <p:cNvSpPr/>
          <p:nvPr/>
        </p:nvSpPr>
        <p:spPr>
          <a:xfrm>
            <a:off x="6066977" y="542972"/>
            <a:ext cx="2849155" cy="1014209"/>
          </a:xfrm>
          <a:prstGeom prst="rect">
            <a:avLst/>
          </a:prstGeom>
          <a:solidFill>
            <a:schemeClr val="tx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171810" indent="-171450">
              <a:lnSpc>
                <a:spcPct val="100000"/>
              </a:lnSpc>
              <a:buClr>
                <a:srgbClr val="FFFF00"/>
              </a:buClr>
              <a:buFont typeface="Arial"/>
              <a:buChar char="•"/>
            </a:pPr>
            <a:r>
              <a:rPr lang="it-IT" sz="1200" b="0" strike="noStrike" spc="-1" dirty="0">
                <a:solidFill>
                  <a:srgbClr val="FFFF00"/>
                </a:solidFill>
                <a:latin typeface="Arial"/>
              </a:rPr>
              <a:t>10627 </a:t>
            </a:r>
            <a:r>
              <a:rPr lang="it-IT" sz="1200" b="0" strike="noStrike" spc="-1" dirty="0" err="1">
                <a:solidFill>
                  <a:srgbClr val="FFFF00"/>
                </a:solidFill>
                <a:latin typeface="Arial"/>
              </a:rPr>
              <a:t>pts</a:t>
            </a:r>
            <a:r>
              <a:rPr lang="it-IT" sz="1200" b="0" strike="noStrike" spc="-1" dirty="0">
                <a:solidFill>
                  <a:srgbClr val="FFFF00"/>
                </a:solidFill>
                <a:latin typeface="Arial"/>
              </a:rPr>
              <a:t> </a:t>
            </a:r>
            <a:r>
              <a:rPr lang="it-IT" sz="1200" b="0" strike="noStrike" spc="-1" dirty="0" err="1">
                <a:solidFill>
                  <a:srgbClr val="FFFF00"/>
                </a:solidFill>
                <a:latin typeface="Arial"/>
              </a:rPr>
              <a:t>undergoing</a:t>
            </a:r>
            <a:r>
              <a:rPr lang="it-IT" sz="1200" b="0" strike="noStrike" spc="-1" dirty="0">
                <a:solidFill>
                  <a:srgbClr val="FFFF00"/>
                </a:solidFill>
                <a:latin typeface="Arial"/>
              </a:rPr>
              <a:t> stress </a:t>
            </a:r>
            <a:r>
              <a:rPr lang="it-IT" sz="1200" spc="-1" dirty="0" smtClean="0">
                <a:solidFill>
                  <a:srgbClr val="FFFF00"/>
                </a:solidFill>
                <a:latin typeface="Arial"/>
              </a:rPr>
              <a:t>SPECT</a:t>
            </a:r>
            <a:endParaRPr lang="it-IT" sz="1200" b="0" strike="noStrike" spc="-1" dirty="0">
              <a:latin typeface="Arial"/>
            </a:endParaRPr>
          </a:p>
          <a:p>
            <a:pPr marL="171810" indent="-171450">
              <a:lnSpc>
                <a:spcPct val="100000"/>
              </a:lnSpc>
              <a:buClr>
                <a:srgbClr val="FFFF00"/>
              </a:buClr>
              <a:buFont typeface="Arial"/>
              <a:buChar char="•"/>
            </a:pPr>
            <a:r>
              <a:rPr lang="it-IT" sz="1200" b="0" strike="noStrike" spc="-1" dirty="0">
                <a:solidFill>
                  <a:srgbClr val="FFFF00"/>
                </a:solidFill>
                <a:latin typeface="Arial"/>
              </a:rPr>
              <a:t>No </a:t>
            </a:r>
            <a:r>
              <a:rPr lang="it-IT" sz="1200" b="0" strike="noStrike" spc="-1" dirty="0" err="1">
                <a:solidFill>
                  <a:srgbClr val="FFFF00"/>
                </a:solidFill>
                <a:latin typeface="Arial"/>
              </a:rPr>
              <a:t>prior</a:t>
            </a:r>
            <a:r>
              <a:rPr lang="it-IT" sz="1200" b="0" strike="noStrike" spc="-1" dirty="0">
                <a:solidFill>
                  <a:srgbClr val="FFFF00"/>
                </a:solidFill>
                <a:latin typeface="Arial"/>
              </a:rPr>
              <a:t> MI or </a:t>
            </a:r>
            <a:r>
              <a:rPr lang="it-IT" sz="1200" b="0" strike="noStrike" spc="-1" dirty="0" err="1">
                <a:solidFill>
                  <a:srgbClr val="FFFF00"/>
                </a:solidFill>
                <a:latin typeface="Arial"/>
              </a:rPr>
              <a:t>revascularization</a:t>
            </a:r>
            <a:endParaRPr lang="it-IT" sz="1200" b="0" strike="noStrike" spc="-1" dirty="0">
              <a:latin typeface="Arial"/>
            </a:endParaRPr>
          </a:p>
          <a:p>
            <a:pPr marL="171810" indent="-171450">
              <a:lnSpc>
                <a:spcPct val="100000"/>
              </a:lnSpc>
              <a:buClr>
                <a:srgbClr val="FFFF00"/>
              </a:buClr>
              <a:buFont typeface="Arial"/>
              <a:buChar char="•"/>
            </a:pPr>
            <a:r>
              <a:rPr lang="it-IT" sz="1200" b="0" strike="noStrike" spc="-1" dirty="0" err="1">
                <a:solidFill>
                  <a:srgbClr val="FFFF00"/>
                </a:solidFill>
                <a:latin typeface="Arial"/>
              </a:rPr>
              <a:t>Medical</a:t>
            </a:r>
            <a:r>
              <a:rPr lang="it-IT" sz="1200" b="0" strike="noStrike" spc="-1" dirty="0">
                <a:solidFill>
                  <a:srgbClr val="FFFF00"/>
                </a:solidFill>
                <a:latin typeface="Arial"/>
              </a:rPr>
              <a:t> </a:t>
            </a:r>
            <a:r>
              <a:rPr lang="it-IT" sz="1200" b="0" strike="noStrike" spc="-1" dirty="0" err="1">
                <a:solidFill>
                  <a:srgbClr val="FFFF00"/>
                </a:solidFill>
                <a:latin typeface="Arial"/>
              </a:rPr>
              <a:t>therapy</a:t>
            </a:r>
            <a:r>
              <a:rPr lang="it-IT" sz="1200" b="0" strike="noStrike" spc="-1" dirty="0">
                <a:solidFill>
                  <a:srgbClr val="FFFF00"/>
                </a:solidFill>
                <a:latin typeface="Arial"/>
              </a:rPr>
              <a:t>: 9956 </a:t>
            </a:r>
            <a:r>
              <a:rPr lang="it-IT" sz="1200" b="0" strike="noStrike" spc="-1" dirty="0" err="1">
                <a:solidFill>
                  <a:srgbClr val="FFFF00"/>
                </a:solidFill>
                <a:latin typeface="Arial"/>
              </a:rPr>
              <a:t>pts</a:t>
            </a:r>
            <a:endParaRPr lang="it-IT" sz="1200" b="0" strike="noStrike" spc="-1" dirty="0">
              <a:latin typeface="Arial"/>
            </a:endParaRPr>
          </a:p>
          <a:p>
            <a:pPr marL="171810" indent="-171450">
              <a:lnSpc>
                <a:spcPct val="100000"/>
              </a:lnSpc>
              <a:buClr>
                <a:srgbClr val="FFFF00"/>
              </a:buClr>
              <a:buFont typeface="Arial"/>
              <a:buChar char="•"/>
            </a:pPr>
            <a:r>
              <a:rPr lang="it-IT" sz="1200" b="0" strike="noStrike" spc="-1" dirty="0" err="1">
                <a:solidFill>
                  <a:srgbClr val="FFFF00"/>
                </a:solidFill>
                <a:latin typeface="Arial"/>
              </a:rPr>
              <a:t>Revascularization</a:t>
            </a:r>
            <a:r>
              <a:rPr lang="it-IT" sz="1200" b="0" strike="noStrike" spc="-1" dirty="0">
                <a:solidFill>
                  <a:srgbClr val="FFFF00"/>
                </a:solidFill>
                <a:latin typeface="Arial"/>
              </a:rPr>
              <a:t> ≤60 </a:t>
            </a:r>
            <a:r>
              <a:rPr lang="it-IT" sz="1200" b="0" strike="noStrike" spc="-1" dirty="0" err="1">
                <a:solidFill>
                  <a:srgbClr val="FFFF00"/>
                </a:solidFill>
                <a:latin typeface="Arial"/>
              </a:rPr>
              <a:t>days</a:t>
            </a:r>
            <a:r>
              <a:rPr lang="it-IT" sz="1200" b="0" strike="noStrike" spc="-1" dirty="0">
                <a:solidFill>
                  <a:srgbClr val="FFFF00"/>
                </a:solidFill>
                <a:latin typeface="Arial"/>
              </a:rPr>
              <a:t>: 671 </a:t>
            </a:r>
            <a:r>
              <a:rPr lang="it-IT" sz="1200" b="0" strike="noStrike" spc="-1" dirty="0" err="1">
                <a:solidFill>
                  <a:srgbClr val="FFFF00"/>
                </a:solidFill>
                <a:latin typeface="Arial"/>
              </a:rPr>
              <a:t>pts</a:t>
            </a:r>
            <a:endParaRPr lang="it-IT" sz="1200" b="0" strike="noStrike" spc="-1" dirty="0">
              <a:latin typeface="Arial"/>
            </a:endParaRPr>
          </a:p>
          <a:p>
            <a:pPr marL="171810" indent="-171450">
              <a:lnSpc>
                <a:spcPct val="100000"/>
              </a:lnSpc>
              <a:buClr>
                <a:srgbClr val="FFFF00"/>
              </a:buClr>
              <a:buFont typeface="Arial"/>
              <a:buChar char="•"/>
            </a:pPr>
            <a:r>
              <a:rPr lang="it-IT" sz="1200" b="0" strike="noStrike" spc="-1" dirty="0">
                <a:solidFill>
                  <a:srgbClr val="FFFF00"/>
                </a:solidFill>
                <a:latin typeface="Arial"/>
              </a:rPr>
              <a:t>Follow-up 1.9 </a:t>
            </a:r>
            <a:r>
              <a:rPr lang="it-IT" sz="1200" b="0" strike="noStrike" spc="-1" dirty="0" err="1">
                <a:solidFill>
                  <a:srgbClr val="FFFF00"/>
                </a:solidFill>
                <a:latin typeface="Arial"/>
              </a:rPr>
              <a:t>years</a:t>
            </a:r>
            <a:endParaRPr lang="it-IT" sz="1200" b="0" strike="noStrike" spc="-1" dirty="0">
              <a:latin typeface="Arial"/>
            </a:endParaRPr>
          </a:p>
        </p:txBody>
      </p:sp>
      <p:pic>
        <p:nvPicPr>
          <p:cNvPr id="7" name="Immagine 2" descr="Senza titolo.jpg"/>
          <p:cNvPicPr/>
          <p:nvPr/>
        </p:nvPicPr>
        <p:blipFill>
          <a:blip r:embed="rId4"/>
          <a:stretch/>
        </p:blipFill>
        <p:spPr>
          <a:xfrm>
            <a:off x="1408977" y="2287800"/>
            <a:ext cx="6319695" cy="3932145"/>
          </a:xfrm>
          <a:prstGeom prst="rect">
            <a:avLst/>
          </a:prstGeom>
          <a:ln w="0">
            <a:noFill/>
          </a:ln>
        </p:spPr>
      </p:pic>
      <p:pic>
        <p:nvPicPr>
          <p:cNvPr id="10" name="Picture 1031" descr="logoArca"/>
          <p:cNvPicPr/>
          <p:nvPr/>
        </p:nvPicPr>
        <p:blipFill>
          <a:blip r:embed="rId5"/>
          <a:stretch/>
        </p:blipFill>
        <p:spPr>
          <a:xfrm>
            <a:off x="8091360" y="6173640"/>
            <a:ext cx="896400" cy="615600"/>
          </a:xfrm>
          <a:prstGeom prst="rect">
            <a:avLst/>
          </a:prstGeom>
          <a:ln w="0">
            <a:noFill/>
          </a:ln>
        </p:spPr>
      </p:pic>
      <p:pic>
        <p:nvPicPr>
          <p:cNvPr id="15" name="Immagine 14"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318" y="6087484"/>
            <a:ext cx="868919" cy="653222"/>
          </a:xfrm>
          <a:prstGeom prst="rect">
            <a:avLst/>
          </a:prstGeom>
        </p:spPr>
      </p:pic>
    </p:spTree>
    <p:extLst>
      <p:ext uri="{BB962C8B-B14F-4D97-AF65-F5344CB8AC3E}">
        <p14:creationId xmlns:p14="http://schemas.microsoft.com/office/powerpoint/2010/main" val="9968145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728871053"/>
              </p:ext>
            </p:extLst>
          </p:nvPr>
        </p:nvGraphicFramePr>
        <p:xfrm>
          <a:off x="461328" y="1933361"/>
          <a:ext cx="8182516" cy="3870959"/>
        </p:xfrm>
        <a:graphic>
          <a:graphicData uri="http://schemas.openxmlformats.org/drawingml/2006/table">
            <a:tbl>
              <a:tblPr firstRow="1" bandRow="1">
                <a:tableStyleId>{5C22544A-7EE6-4342-B048-85BDC9FD1C3A}</a:tableStyleId>
              </a:tblPr>
              <a:tblGrid>
                <a:gridCol w="1696370">
                  <a:extLst>
                    <a:ext uri="{9D8B030D-6E8A-4147-A177-3AD203B41FA5}">
                      <a16:colId xmlns="" xmlns:a16="http://schemas.microsoft.com/office/drawing/2014/main" val="20000"/>
                    </a:ext>
                  </a:extLst>
                </a:gridCol>
                <a:gridCol w="977758">
                  <a:extLst>
                    <a:ext uri="{9D8B030D-6E8A-4147-A177-3AD203B41FA5}">
                      <a16:colId xmlns="" xmlns:a16="http://schemas.microsoft.com/office/drawing/2014/main" val="20001"/>
                    </a:ext>
                  </a:extLst>
                </a:gridCol>
                <a:gridCol w="1517210">
                  <a:extLst>
                    <a:ext uri="{9D8B030D-6E8A-4147-A177-3AD203B41FA5}">
                      <a16:colId xmlns="" xmlns:a16="http://schemas.microsoft.com/office/drawing/2014/main" val="20002"/>
                    </a:ext>
                  </a:extLst>
                </a:gridCol>
                <a:gridCol w="3991178">
                  <a:extLst>
                    <a:ext uri="{9D8B030D-6E8A-4147-A177-3AD203B41FA5}">
                      <a16:colId xmlns="" xmlns:a16="http://schemas.microsoft.com/office/drawing/2014/main" val="20003"/>
                    </a:ext>
                  </a:extLst>
                </a:gridCol>
              </a:tblGrid>
              <a:tr h="370840">
                <a:tc>
                  <a:txBody>
                    <a:bodyPr/>
                    <a:lstStyle/>
                    <a:p>
                      <a:endParaRPr lang="it-IT" sz="2000" dirty="0">
                        <a:solidFill>
                          <a:schemeClr val="tx1"/>
                        </a:solidFill>
                      </a:endParaRPr>
                    </a:p>
                  </a:txBody>
                  <a:tcPr anchor="ctr">
                    <a:lnL w="381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1" dirty="0">
                          <a:solidFill>
                            <a:srgbClr val="000000"/>
                          </a:solidFill>
                        </a:rPr>
                        <a:t>n.</a:t>
                      </a:r>
                    </a:p>
                    <a:p>
                      <a:pPr algn="ctr"/>
                      <a:r>
                        <a:rPr lang="it-IT" b="1" dirty="0">
                          <a:solidFill>
                            <a:srgbClr val="000000"/>
                          </a:solidFill>
                        </a:rPr>
                        <a:t>(6255)</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1" dirty="0">
                          <a:solidFill>
                            <a:srgbClr val="000000"/>
                          </a:solidFill>
                        </a:rPr>
                        <a:t>YEAR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b="1" dirty="0">
                          <a:solidFill>
                            <a:srgbClr val="000000"/>
                          </a:solidFill>
                        </a:rPr>
                        <a:t>FEATURES</a:t>
                      </a:r>
                    </a:p>
                  </a:txBody>
                  <a:tcPr anchor="ctr">
                    <a:lnL w="12700" cap="flat" cmpd="sng" algn="ctr">
                      <a:solidFill>
                        <a:scrgbClr r="0" g="0" b="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2000" b="1" dirty="0" err="1">
                          <a:solidFill>
                            <a:schemeClr val="tx1"/>
                          </a:solidFill>
                        </a:rPr>
                        <a:t>Hambrecht</a:t>
                      </a:r>
                      <a:endParaRPr lang="it-IT" sz="2000" b="1" dirty="0">
                        <a:solidFill>
                          <a:schemeClr val="tx1"/>
                        </a:solidFill>
                      </a:endParaRPr>
                    </a:p>
                  </a:txBody>
                  <a:tcPr anchor="ctr">
                    <a:lnL w="381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dirty="0"/>
                        <a:t>101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it-IT" sz="1400" dirty="0"/>
                        <a:t>2004 (</a:t>
                      </a:r>
                      <a:r>
                        <a:rPr lang="it-IT" sz="1400" dirty="0" err="1"/>
                        <a:t>f</a:t>
                      </a:r>
                      <a:r>
                        <a:rPr lang="it-IT" sz="1400" dirty="0"/>
                        <a:t>-up 1 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t>SIHD (angina + </a:t>
                      </a:r>
                      <a:r>
                        <a:rPr lang="it-IT" sz="1400" dirty="0" err="1"/>
                        <a:t>documented</a:t>
                      </a:r>
                      <a:r>
                        <a:rPr lang="it-IT" sz="1400" dirty="0"/>
                        <a:t> ischemia)</a:t>
                      </a:r>
                    </a:p>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err="1"/>
                        <a:t>Exercise</a:t>
                      </a:r>
                      <a:r>
                        <a:rPr lang="it-IT" sz="1400" dirty="0"/>
                        <a:t> training vs PCI</a:t>
                      </a:r>
                    </a:p>
                  </a:txBody>
                  <a:tcPr anchor="ctr">
                    <a:lnL w="12700" cap="flat" cmpd="sng" algn="ctr">
                      <a:solidFill>
                        <a:scrgbClr r="0" g="0" b="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2000" b="1" dirty="0">
                          <a:solidFill>
                            <a:schemeClr val="tx1"/>
                          </a:solidFill>
                        </a:rPr>
                        <a:t>MASS II</a:t>
                      </a:r>
                    </a:p>
                  </a:txBody>
                  <a:tcPr anchor="ctr">
                    <a:lnL w="381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dirty="0"/>
                        <a:t>611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it-IT" sz="1400" dirty="0"/>
                        <a:t>2004 (</a:t>
                      </a:r>
                      <a:r>
                        <a:rPr lang="it-IT" sz="1400" dirty="0" err="1"/>
                        <a:t>f</a:t>
                      </a:r>
                      <a:r>
                        <a:rPr lang="it-IT" sz="1400" dirty="0"/>
                        <a:t>-up 1 y)</a:t>
                      </a:r>
                    </a:p>
                    <a:p>
                      <a:pPr algn="l"/>
                      <a:r>
                        <a:rPr lang="it-IT" sz="1400" dirty="0"/>
                        <a:t>2007 (</a:t>
                      </a:r>
                      <a:r>
                        <a:rPr lang="it-IT" sz="1400" dirty="0" err="1"/>
                        <a:t>f</a:t>
                      </a:r>
                      <a:r>
                        <a:rPr lang="it-IT" sz="1400" dirty="0"/>
                        <a:t>-up 5 y)</a:t>
                      </a:r>
                    </a:p>
                    <a:p>
                      <a:pPr algn="l"/>
                      <a:r>
                        <a:rPr lang="it-IT" sz="1400" dirty="0"/>
                        <a:t>2010 (</a:t>
                      </a:r>
                      <a:r>
                        <a:rPr lang="it-IT" sz="1400" dirty="0" err="1"/>
                        <a:t>f</a:t>
                      </a:r>
                      <a:r>
                        <a:rPr lang="it-IT" sz="1400" dirty="0"/>
                        <a:t>-up 10 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dirty="0"/>
                        <a:t>SIHD (angina or </a:t>
                      </a:r>
                      <a:r>
                        <a:rPr lang="it-IT" sz="1400" dirty="0" err="1"/>
                        <a:t>documented</a:t>
                      </a:r>
                      <a:r>
                        <a:rPr lang="it-IT" sz="1400" dirty="0"/>
                        <a:t> ischemia)</a:t>
                      </a:r>
                    </a:p>
                    <a:p>
                      <a:pPr algn="ctr"/>
                      <a:r>
                        <a:rPr lang="it-IT" sz="1400" dirty="0" err="1"/>
                        <a:t>Multivessel</a:t>
                      </a:r>
                      <a:r>
                        <a:rPr lang="it-IT" sz="1400" dirty="0"/>
                        <a:t> </a:t>
                      </a:r>
                      <a:r>
                        <a:rPr lang="it-IT" sz="1400" dirty="0" err="1"/>
                        <a:t>disease</a:t>
                      </a:r>
                      <a:endParaRPr lang="it-IT" sz="1400" dirty="0"/>
                    </a:p>
                    <a:p>
                      <a:pPr marL="0" marR="0" indent="0" algn="ctr" defTabSz="457200" rtl="0" eaLnBrk="1" fontAlgn="auto" latinLnBrk="0" hangingPunct="1">
                        <a:lnSpc>
                          <a:spcPct val="100000"/>
                        </a:lnSpc>
                        <a:spcBef>
                          <a:spcPts val="0"/>
                        </a:spcBef>
                        <a:spcAft>
                          <a:spcPts val="0"/>
                        </a:spcAft>
                        <a:buClrTx/>
                        <a:buSzTx/>
                        <a:buFontTx/>
                        <a:buNone/>
                        <a:tabLst/>
                        <a:defRPr/>
                      </a:pPr>
                      <a:r>
                        <a:rPr lang="it-IT" sz="1400" dirty="0"/>
                        <a:t>MT</a:t>
                      </a:r>
                      <a:r>
                        <a:rPr lang="it-IT" sz="1400" baseline="0" dirty="0"/>
                        <a:t> vs </a:t>
                      </a:r>
                      <a:r>
                        <a:rPr lang="it-IT" sz="1400" dirty="0"/>
                        <a:t>PCI-CABG</a:t>
                      </a:r>
                    </a:p>
                  </a:txBody>
                  <a:tcPr anchor="ctr">
                    <a:lnL w="12700" cap="flat" cmpd="sng" algn="ctr">
                      <a:solidFill>
                        <a:scrgbClr r="0" g="0" b="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it-IT" sz="2000" b="1" dirty="0"/>
                        <a:t>COURAGE</a:t>
                      </a:r>
                    </a:p>
                  </a:txBody>
                  <a:tcPr anchor="ctr">
                    <a:lnL w="381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dirty="0"/>
                        <a:t>2287</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it-IT" sz="1400" dirty="0"/>
                        <a:t>2007 (</a:t>
                      </a:r>
                      <a:r>
                        <a:rPr lang="it-IT" sz="1400" dirty="0" err="1"/>
                        <a:t>f</a:t>
                      </a:r>
                      <a:r>
                        <a:rPr lang="it-IT" sz="1400" dirty="0"/>
                        <a:t>-up</a:t>
                      </a:r>
                      <a:r>
                        <a:rPr lang="it-IT" sz="1400" baseline="0" dirty="0"/>
                        <a:t> 4.6 y)</a:t>
                      </a:r>
                    </a:p>
                    <a:p>
                      <a:pPr algn="l"/>
                      <a:r>
                        <a:rPr lang="it-IT" sz="1400" baseline="0" dirty="0"/>
                        <a:t>2015 (</a:t>
                      </a:r>
                      <a:r>
                        <a:rPr lang="it-IT" sz="1400" baseline="0" dirty="0" err="1"/>
                        <a:t>f</a:t>
                      </a:r>
                      <a:r>
                        <a:rPr lang="it-IT" sz="1400" baseline="0" dirty="0"/>
                        <a:t>-up 15 y)</a:t>
                      </a:r>
                      <a:endParaRPr lang="it-IT"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dirty="0"/>
                        <a:t>SIHD (</a:t>
                      </a:r>
                      <a:r>
                        <a:rPr lang="it-IT" sz="1400" baseline="0" dirty="0"/>
                        <a:t>angina or </a:t>
                      </a:r>
                      <a:r>
                        <a:rPr lang="it-IT" sz="1400" baseline="0" dirty="0" err="1"/>
                        <a:t>documented</a:t>
                      </a:r>
                      <a:r>
                        <a:rPr lang="it-IT" sz="1400" baseline="0" dirty="0"/>
                        <a:t> ischemia)</a:t>
                      </a:r>
                      <a:endParaRPr lang="it-IT" sz="1400" dirty="0"/>
                    </a:p>
                    <a:p>
                      <a:pPr algn="ctr"/>
                      <a:r>
                        <a:rPr lang="it-IT" sz="1400" dirty="0"/>
                        <a:t>MT vs</a:t>
                      </a:r>
                      <a:r>
                        <a:rPr lang="it-IT" sz="1400" baseline="0" dirty="0"/>
                        <a:t> </a:t>
                      </a:r>
                      <a:r>
                        <a:rPr lang="it-IT" sz="1400" dirty="0"/>
                        <a:t>PCI</a:t>
                      </a:r>
                    </a:p>
                  </a:txBody>
                  <a:tcPr anchor="ctr">
                    <a:lnL w="12700" cap="flat" cmpd="sng" algn="ctr">
                      <a:solidFill>
                        <a:scrgbClr r="0" g="0" b="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it-IT" sz="2000" b="1" dirty="0"/>
                        <a:t>BARI 2D</a:t>
                      </a:r>
                    </a:p>
                  </a:txBody>
                  <a:tcPr anchor="ctr">
                    <a:lnL w="381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dirty="0"/>
                        <a:t>2368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it-IT" sz="1400" dirty="0"/>
                        <a:t>2009 (</a:t>
                      </a:r>
                      <a:r>
                        <a:rPr lang="it-IT" sz="1400" dirty="0" err="1"/>
                        <a:t>f</a:t>
                      </a:r>
                      <a:r>
                        <a:rPr lang="it-IT" sz="1400" dirty="0"/>
                        <a:t>-up 5 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1400" dirty="0"/>
                        <a:t>SIHD (angina or </a:t>
                      </a:r>
                      <a:r>
                        <a:rPr lang="it-IT" sz="1400" dirty="0" err="1"/>
                        <a:t>documented</a:t>
                      </a:r>
                      <a:r>
                        <a:rPr lang="it-IT" sz="1400" dirty="0"/>
                        <a:t> ischemia)</a:t>
                      </a:r>
                      <a:endParaRPr lang="it-IT" sz="1400" baseline="0" dirty="0"/>
                    </a:p>
                    <a:p>
                      <a:pPr algn="ctr"/>
                      <a:r>
                        <a:rPr lang="it-IT" sz="1400" baseline="0" dirty="0" err="1"/>
                        <a:t>T</a:t>
                      </a:r>
                      <a:r>
                        <a:rPr lang="it-IT" sz="1400" dirty="0" err="1"/>
                        <a:t>ype</a:t>
                      </a:r>
                      <a:r>
                        <a:rPr lang="it-IT" sz="1400" dirty="0"/>
                        <a:t> 2 </a:t>
                      </a:r>
                      <a:r>
                        <a:rPr lang="it-IT" sz="1400" dirty="0" err="1"/>
                        <a:t>diabetes</a:t>
                      </a:r>
                      <a:endParaRPr lang="it-IT" sz="1400" dirty="0"/>
                    </a:p>
                    <a:p>
                      <a:pPr algn="ctr"/>
                      <a:r>
                        <a:rPr lang="it-IT" sz="1400" dirty="0"/>
                        <a:t>MT</a:t>
                      </a:r>
                      <a:r>
                        <a:rPr lang="it-IT" sz="1400" baseline="0" dirty="0"/>
                        <a:t> vs </a:t>
                      </a:r>
                      <a:r>
                        <a:rPr lang="it-IT" sz="1400" dirty="0"/>
                        <a:t>PCI-CABG</a:t>
                      </a:r>
                    </a:p>
                  </a:txBody>
                  <a:tcPr anchor="ctr">
                    <a:lnL w="12700" cap="flat" cmpd="sng" algn="ctr">
                      <a:solidFill>
                        <a:scrgbClr r="0" g="0" b="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r>
                        <a:rPr lang="it-IT" sz="2000" b="1" dirty="0"/>
                        <a:t>FAME 2</a:t>
                      </a:r>
                    </a:p>
                  </a:txBody>
                  <a:tcPr anchor="ctr">
                    <a:lnL w="381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it-IT" sz="1400" dirty="0"/>
                        <a:t>888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r>
                        <a:rPr lang="it-IT" sz="1400" dirty="0"/>
                        <a:t>2012 (</a:t>
                      </a:r>
                      <a:r>
                        <a:rPr lang="it-IT" sz="1400" dirty="0" err="1"/>
                        <a:t>f</a:t>
                      </a:r>
                      <a:r>
                        <a:rPr lang="it-IT" sz="1400" dirty="0"/>
                        <a:t>-up 1 y)</a:t>
                      </a:r>
                    </a:p>
                    <a:p>
                      <a:pPr algn="l"/>
                      <a:r>
                        <a:rPr lang="it-IT" sz="1400" dirty="0"/>
                        <a:t>2018 (</a:t>
                      </a:r>
                      <a:r>
                        <a:rPr lang="it-IT" sz="1400" dirty="0" err="1"/>
                        <a:t>f</a:t>
                      </a:r>
                      <a:r>
                        <a:rPr lang="it-IT" sz="1400" dirty="0"/>
                        <a:t>-up 5 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it-IT" sz="1400" dirty="0"/>
                        <a:t>SIHD candidate for PCI</a:t>
                      </a:r>
                    </a:p>
                    <a:p>
                      <a:pPr algn="ctr"/>
                      <a:r>
                        <a:rPr lang="it-IT" sz="1400" dirty="0"/>
                        <a:t>FFR ≤ 0.80</a:t>
                      </a:r>
                    </a:p>
                    <a:p>
                      <a:pPr algn="ctr"/>
                      <a:r>
                        <a:rPr lang="it-IT" sz="1400" dirty="0"/>
                        <a:t>MT</a:t>
                      </a:r>
                      <a:r>
                        <a:rPr lang="it-IT" sz="1400" baseline="0" dirty="0"/>
                        <a:t> vs PCI</a:t>
                      </a:r>
                      <a:endParaRPr lang="it-IT" sz="1400" dirty="0"/>
                    </a:p>
                  </a:txBody>
                  <a:tcPr anchor="ctr">
                    <a:lnL w="12700" cap="flat" cmpd="sng" algn="ctr">
                      <a:solidFill>
                        <a:scrgbClr r="0" g="0" b="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7" name="CasellaDiTesto 6"/>
          <p:cNvSpPr txBox="1"/>
          <p:nvPr/>
        </p:nvSpPr>
        <p:spPr>
          <a:xfrm>
            <a:off x="1789614" y="547465"/>
            <a:ext cx="5492735" cy="954107"/>
          </a:xfrm>
          <a:prstGeom prst="rect">
            <a:avLst/>
          </a:prstGeom>
          <a:noFill/>
        </p:spPr>
        <p:txBody>
          <a:bodyPr wrap="none" rtlCol="0">
            <a:spAutoFit/>
          </a:bodyPr>
          <a:lstStyle/>
          <a:p>
            <a:pPr algn="ctr"/>
            <a:r>
              <a:rPr lang="it-IT" sz="2800" b="1" dirty="0">
                <a:solidFill>
                  <a:srgbClr val="FFFF00"/>
                </a:solidFill>
                <a:latin typeface="Arial"/>
                <a:cs typeface="Arial"/>
              </a:rPr>
              <a:t>PCI vs </a:t>
            </a:r>
            <a:r>
              <a:rPr lang="it-IT" sz="2800" b="1" dirty="0" err="1">
                <a:solidFill>
                  <a:srgbClr val="FFFF00"/>
                </a:solidFill>
                <a:latin typeface="Arial"/>
                <a:cs typeface="Arial"/>
              </a:rPr>
              <a:t>medical</a:t>
            </a:r>
            <a:r>
              <a:rPr lang="it-IT" sz="2800" b="1" dirty="0">
                <a:solidFill>
                  <a:srgbClr val="FFFF00"/>
                </a:solidFill>
                <a:latin typeface="Arial"/>
                <a:cs typeface="Arial"/>
              </a:rPr>
              <a:t> </a:t>
            </a:r>
            <a:r>
              <a:rPr lang="it-IT" sz="2800" b="1" dirty="0" err="1">
                <a:solidFill>
                  <a:srgbClr val="FFFF00"/>
                </a:solidFill>
                <a:latin typeface="Arial"/>
                <a:cs typeface="Arial"/>
              </a:rPr>
              <a:t>therapy</a:t>
            </a:r>
            <a:r>
              <a:rPr lang="it-IT" sz="2800" b="1" dirty="0">
                <a:solidFill>
                  <a:srgbClr val="FFFF00"/>
                </a:solidFill>
                <a:latin typeface="Arial"/>
                <a:cs typeface="Arial"/>
              </a:rPr>
              <a:t> in SIHD</a:t>
            </a:r>
          </a:p>
          <a:p>
            <a:pPr algn="ctr"/>
            <a:r>
              <a:rPr lang="it-IT" sz="2800" b="1" dirty="0">
                <a:solidFill>
                  <a:srgbClr val="FFFF00"/>
                </a:solidFill>
                <a:latin typeface="Arial"/>
                <a:cs typeface="Arial"/>
              </a:rPr>
              <a:t>with </a:t>
            </a:r>
            <a:r>
              <a:rPr lang="it-IT" sz="2800" b="1" dirty="0" err="1">
                <a:solidFill>
                  <a:srgbClr val="FFFF00"/>
                </a:solidFill>
                <a:latin typeface="Arial"/>
                <a:cs typeface="Arial"/>
              </a:rPr>
              <a:t>documented</a:t>
            </a:r>
            <a:r>
              <a:rPr lang="it-IT" sz="2800" b="1" dirty="0">
                <a:solidFill>
                  <a:srgbClr val="FFFF00"/>
                </a:solidFill>
                <a:latin typeface="Arial"/>
                <a:cs typeface="Arial"/>
              </a:rPr>
              <a:t> ischemia </a:t>
            </a:r>
          </a:p>
        </p:txBody>
      </p:sp>
      <p:pic>
        <p:nvPicPr>
          <p:cNvPr id="13" name="Picture 1031" descr="logoArca"/>
          <p:cNvPicPr/>
          <p:nvPr/>
        </p:nvPicPr>
        <p:blipFill>
          <a:blip r:embed="rId3"/>
          <a:stretch/>
        </p:blipFill>
        <p:spPr>
          <a:xfrm>
            <a:off x="8113447" y="6140510"/>
            <a:ext cx="896400" cy="615600"/>
          </a:xfrm>
          <a:prstGeom prst="rect">
            <a:avLst/>
          </a:prstGeom>
          <a:ln w="0">
            <a:noFill/>
          </a:ln>
        </p:spPr>
      </p:pic>
      <p:pic>
        <p:nvPicPr>
          <p:cNvPr id="14" name="Immagine 13"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19" y="6074073"/>
            <a:ext cx="886758" cy="666633"/>
          </a:xfrm>
          <a:prstGeom prst="rect">
            <a:avLst/>
          </a:prstGeom>
        </p:spPr>
      </p:pic>
    </p:spTree>
    <p:extLst>
      <p:ext uri="{BB962C8B-B14F-4D97-AF65-F5344CB8AC3E}">
        <p14:creationId xmlns:p14="http://schemas.microsoft.com/office/powerpoint/2010/main" val="35736982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31" descr="logoArca"/>
          <p:cNvPicPr/>
          <p:nvPr/>
        </p:nvPicPr>
        <p:blipFill>
          <a:blip r:embed="rId3"/>
          <a:stretch/>
        </p:blipFill>
        <p:spPr>
          <a:xfrm>
            <a:off x="8255160" y="6285960"/>
            <a:ext cx="732960" cy="503280"/>
          </a:xfrm>
          <a:prstGeom prst="rect">
            <a:avLst/>
          </a:prstGeom>
          <a:ln w="0">
            <a:noFill/>
          </a:ln>
        </p:spPr>
      </p:pic>
      <p:sp>
        <p:nvSpPr>
          <p:cNvPr id="8" name="CustomShape 1"/>
          <p:cNvSpPr/>
          <p:nvPr/>
        </p:nvSpPr>
        <p:spPr>
          <a:xfrm>
            <a:off x="2260224" y="6482297"/>
            <a:ext cx="4639427" cy="275545"/>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200" b="0" strike="noStrike" spc="-1" dirty="0" smtClean="0">
                <a:solidFill>
                  <a:srgbClr val="FFFFFF"/>
                </a:solidFill>
                <a:latin typeface="+mj-lt"/>
              </a:rPr>
              <a:t>Kathleen </a:t>
            </a:r>
            <a:r>
              <a:rPr lang="it-IT" sz="1200" b="0" strike="noStrike" spc="-1" dirty="0" err="1" smtClean="0">
                <a:solidFill>
                  <a:srgbClr val="FFFFFF"/>
                </a:solidFill>
                <a:latin typeface="+mj-lt"/>
              </a:rPr>
              <a:t>Stergiopoulos</a:t>
            </a:r>
            <a:r>
              <a:rPr lang="it-IT" sz="1200" b="0" strike="noStrike" spc="-1" dirty="0" smtClean="0">
                <a:solidFill>
                  <a:srgbClr val="FFFFFF"/>
                </a:solidFill>
                <a:latin typeface="+mj-lt"/>
              </a:rPr>
              <a:t>. JAMA </a:t>
            </a:r>
            <a:r>
              <a:rPr lang="it-IT" sz="1200" b="0" strike="noStrike" spc="-1" dirty="0" err="1">
                <a:solidFill>
                  <a:srgbClr val="FFFFFF"/>
                </a:solidFill>
                <a:latin typeface="+mj-lt"/>
              </a:rPr>
              <a:t>Intern</a:t>
            </a:r>
            <a:r>
              <a:rPr lang="it-IT" sz="1200" b="0" strike="noStrike" spc="-1" dirty="0">
                <a:solidFill>
                  <a:srgbClr val="FFFFFF"/>
                </a:solidFill>
                <a:latin typeface="+mj-lt"/>
              </a:rPr>
              <a:t> </a:t>
            </a:r>
            <a:r>
              <a:rPr lang="it-IT" sz="1200" b="0" strike="noStrike" spc="-1" dirty="0" err="1">
                <a:solidFill>
                  <a:srgbClr val="FFFFFF"/>
                </a:solidFill>
                <a:latin typeface="+mj-lt"/>
              </a:rPr>
              <a:t>Med</a:t>
            </a:r>
            <a:r>
              <a:rPr lang="it-IT" sz="1200" b="0" strike="noStrike" spc="-1" dirty="0">
                <a:solidFill>
                  <a:srgbClr val="FFFFFF"/>
                </a:solidFill>
                <a:latin typeface="+mj-lt"/>
              </a:rPr>
              <a:t> 2014; 174 (2): 232-240 </a:t>
            </a:r>
            <a:endParaRPr lang="it-IT" sz="1200" b="0" strike="noStrike" spc="-1" dirty="0">
              <a:latin typeface="+mj-lt"/>
            </a:endParaRPr>
          </a:p>
        </p:txBody>
      </p:sp>
      <p:pic>
        <p:nvPicPr>
          <p:cNvPr id="10" name="Immagine 6" descr="Senza titolo 1.jpg"/>
          <p:cNvPicPr/>
          <p:nvPr/>
        </p:nvPicPr>
        <p:blipFill>
          <a:blip r:embed="rId4"/>
          <a:stretch/>
        </p:blipFill>
        <p:spPr>
          <a:xfrm>
            <a:off x="2145734" y="218973"/>
            <a:ext cx="4827900" cy="1791599"/>
          </a:xfrm>
          <a:prstGeom prst="rect">
            <a:avLst/>
          </a:prstGeom>
          <a:ln w="0">
            <a:noFill/>
          </a:ln>
        </p:spPr>
      </p:pic>
      <p:grpSp>
        <p:nvGrpSpPr>
          <p:cNvPr id="11" name="Group 3"/>
          <p:cNvGrpSpPr/>
          <p:nvPr/>
        </p:nvGrpSpPr>
        <p:grpSpPr>
          <a:xfrm>
            <a:off x="934560" y="2248560"/>
            <a:ext cx="7274520" cy="4037040"/>
            <a:chOff x="934560" y="2248560"/>
            <a:chExt cx="7274520" cy="4037040"/>
          </a:xfrm>
        </p:grpSpPr>
        <p:pic>
          <p:nvPicPr>
            <p:cNvPr id="12" name="Immagine 9" descr="Senza titolo.jpg"/>
            <p:cNvPicPr/>
            <p:nvPr/>
          </p:nvPicPr>
          <p:blipFill>
            <a:blip r:embed="rId5"/>
            <a:stretch/>
          </p:blipFill>
          <p:spPr>
            <a:xfrm>
              <a:off x="934560" y="2248560"/>
              <a:ext cx="7274520" cy="4037040"/>
            </a:xfrm>
            <a:prstGeom prst="rect">
              <a:avLst/>
            </a:prstGeom>
            <a:ln w="0">
              <a:noFill/>
            </a:ln>
          </p:spPr>
        </p:pic>
        <p:sp>
          <p:nvSpPr>
            <p:cNvPr id="13" name="CustomShape 4"/>
            <p:cNvSpPr/>
            <p:nvPr/>
          </p:nvSpPr>
          <p:spPr>
            <a:xfrm>
              <a:off x="1358280" y="2804040"/>
              <a:ext cx="531720" cy="257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100" b="1" strike="noStrike" spc="-1">
                  <a:solidFill>
                    <a:srgbClr val="000000"/>
                  </a:solidFill>
                  <a:latin typeface="Calibri"/>
                </a:rPr>
                <a:t>Death</a:t>
              </a:r>
              <a:endParaRPr lang="it-IT" sz="1100" b="0" strike="noStrike" spc="-1">
                <a:latin typeface="Arial"/>
              </a:endParaRPr>
            </a:p>
          </p:txBody>
        </p:sp>
        <p:sp>
          <p:nvSpPr>
            <p:cNvPr id="14" name="CustomShape 5"/>
            <p:cNvSpPr/>
            <p:nvPr/>
          </p:nvSpPr>
          <p:spPr>
            <a:xfrm>
              <a:off x="4806360" y="2804040"/>
              <a:ext cx="909720" cy="257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100" b="1" strike="noStrike" spc="-1">
                  <a:solidFill>
                    <a:srgbClr val="000000"/>
                  </a:solidFill>
                  <a:latin typeface="Calibri"/>
                </a:rPr>
                <a:t>Non fatal MI</a:t>
              </a:r>
              <a:endParaRPr lang="it-IT" sz="1100" b="0" strike="noStrike" spc="-1">
                <a:latin typeface="Arial"/>
              </a:endParaRPr>
            </a:p>
          </p:txBody>
        </p:sp>
        <p:sp>
          <p:nvSpPr>
            <p:cNvPr id="15" name="CustomShape 6"/>
            <p:cNvSpPr/>
            <p:nvPr/>
          </p:nvSpPr>
          <p:spPr>
            <a:xfrm>
              <a:off x="1332720" y="4503600"/>
              <a:ext cx="1834560" cy="257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100" b="1" strike="noStrike" spc="-1">
                  <a:solidFill>
                    <a:srgbClr val="000000"/>
                  </a:solidFill>
                  <a:latin typeface="Calibri"/>
                </a:rPr>
                <a:t>Unplanned revascularization</a:t>
              </a:r>
              <a:endParaRPr lang="it-IT" sz="1100" b="0" strike="noStrike" spc="-1">
                <a:latin typeface="Arial"/>
              </a:endParaRPr>
            </a:p>
          </p:txBody>
        </p:sp>
        <p:sp>
          <p:nvSpPr>
            <p:cNvPr id="16" name="CustomShape 7"/>
            <p:cNvSpPr/>
            <p:nvPr/>
          </p:nvSpPr>
          <p:spPr>
            <a:xfrm>
              <a:off x="4813560" y="4503600"/>
              <a:ext cx="1583280" cy="257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100" b="1" strike="noStrike" spc="-1">
                  <a:solidFill>
                    <a:srgbClr val="000000"/>
                  </a:solidFill>
                  <a:latin typeface="Calibri"/>
                </a:rPr>
                <a:t>Angina during follow-up</a:t>
              </a:r>
              <a:endParaRPr lang="it-IT" sz="1100" b="0" strike="noStrike" spc="-1">
                <a:latin typeface="Arial"/>
              </a:endParaRPr>
            </a:p>
          </p:txBody>
        </p:sp>
      </p:grpSp>
      <p:pic>
        <p:nvPicPr>
          <p:cNvPr id="17" name="Immagine 16"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319" y="6207920"/>
            <a:ext cx="708714" cy="532786"/>
          </a:xfrm>
          <a:prstGeom prst="rect">
            <a:avLst/>
          </a:prstGeom>
        </p:spPr>
      </p:pic>
    </p:spTree>
    <p:extLst>
      <p:ext uri="{BB962C8B-B14F-4D97-AF65-F5344CB8AC3E}">
        <p14:creationId xmlns:p14="http://schemas.microsoft.com/office/powerpoint/2010/main" val="33715124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31" descr="logoArca"/>
          <p:cNvPicPr/>
          <p:nvPr/>
        </p:nvPicPr>
        <p:blipFill>
          <a:blip r:embed="rId3"/>
          <a:stretch/>
        </p:blipFill>
        <p:spPr>
          <a:xfrm>
            <a:off x="8091360" y="6173640"/>
            <a:ext cx="896400" cy="615600"/>
          </a:xfrm>
          <a:prstGeom prst="rect">
            <a:avLst/>
          </a:prstGeom>
          <a:ln w="0">
            <a:noFill/>
          </a:ln>
        </p:spPr>
      </p:pic>
      <p:pic>
        <p:nvPicPr>
          <p:cNvPr id="7" name="Immagine 6" descr="Senza titolo.jpg"/>
          <p:cNvPicPr/>
          <p:nvPr/>
        </p:nvPicPr>
        <p:blipFill>
          <a:blip r:embed="rId4"/>
          <a:stretch/>
        </p:blipFill>
        <p:spPr>
          <a:xfrm>
            <a:off x="520476" y="1546086"/>
            <a:ext cx="8096697" cy="4471185"/>
          </a:xfrm>
          <a:prstGeom prst="rect">
            <a:avLst/>
          </a:prstGeom>
          <a:ln w="0">
            <a:noFill/>
          </a:ln>
        </p:spPr>
      </p:pic>
      <p:sp>
        <p:nvSpPr>
          <p:cNvPr id="8" name="CustomShape 1"/>
          <p:cNvSpPr/>
          <p:nvPr/>
        </p:nvSpPr>
        <p:spPr>
          <a:xfrm>
            <a:off x="2379240" y="6406560"/>
            <a:ext cx="4384440" cy="2728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1200" b="0" strike="noStrike" spc="-1">
                <a:solidFill>
                  <a:srgbClr val="FFFFFF"/>
                </a:solidFill>
                <a:latin typeface="Arial"/>
              </a:rPr>
              <a:t>N Engl J Med March 30, 2020. DOI 10.1056/NEJMoa1915922</a:t>
            </a:r>
            <a:endParaRPr lang="it-IT" sz="1200" b="0" strike="noStrike" spc="-1">
              <a:latin typeface="Arial"/>
            </a:endParaRPr>
          </a:p>
        </p:txBody>
      </p:sp>
      <p:pic>
        <p:nvPicPr>
          <p:cNvPr id="10" name="Immagine 6" descr="Senza titolo.jpg"/>
          <p:cNvPicPr/>
          <p:nvPr/>
        </p:nvPicPr>
        <p:blipFill>
          <a:blip r:embed="rId5"/>
          <a:stretch/>
        </p:blipFill>
        <p:spPr>
          <a:xfrm>
            <a:off x="3136150" y="185056"/>
            <a:ext cx="2887245" cy="1262492"/>
          </a:xfrm>
          <a:prstGeom prst="rect">
            <a:avLst/>
          </a:prstGeom>
          <a:ln w="0">
            <a:noFill/>
          </a:ln>
        </p:spPr>
      </p:pic>
      <p:pic>
        <p:nvPicPr>
          <p:cNvPr id="15" name="Immagine 14"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319" y="6186023"/>
            <a:ext cx="737842" cy="554683"/>
          </a:xfrm>
          <a:prstGeom prst="rect">
            <a:avLst/>
          </a:prstGeom>
        </p:spPr>
      </p:pic>
    </p:spTree>
    <p:extLst>
      <p:ext uri="{BB962C8B-B14F-4D97-AF65-F5344CB8AC3E}">
        <p14:creationId xmlns:p14="http://schemas.microsoft.com/office/powerpoint/2010/main" val="1102151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descr="logoArca"/>
          <p:cNvPicPr/>
          <p:nvPr/>
        </p:nvPicPr>
        <p:blipFill>
          <a:blip r:embed="rId3"/>
          <a:stretch/>
        </p:blipFill>
        <p:spPr>
          <a:xfrm>
            <a:off x="8091360" y="6173640"/>
            <a:ext cx="896400" cy="615600"/>
          </a:xfrm>
          <a:prstGeom prst="rect">
            <a:avLst/>
          </a:prstGeom>
          <a:ln w="0">
            <a:noFill/>
          </a:ln>
        </p:spPr>
      </p:pic>
      <p:pic>
        <p:nvPicPr>
          <p:cNvPr id="5" name="Immagine 4" descr="Senza titol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322" y="248169"/>
            <a:ext cx="5568626" cy="908634"/>
          </a:xfrm>
          <a:prstGeom prst="rect">
            <a:avLst/>
          </a:prstGeom>
        </p:spPr>
      </p:pic>
      <p:sp>
        <p:nvSpPr>
          <p:cNvPr id="7" name="CasellaDiTesto 6"/>
          <p:cNvSpPr txBox="1"/>
          <p:nvPr/>
        </p:nvSpPr>
        <p:spPr>
          <a:xfrm>
            <a:off x="1799681" y="6490279"/>
            <a:ext cx="5813160" cy="276999"/>
          </a:xfrm>
          <a:prstGeom prst="rect">
            <a:avLst/>
          </a:prstGeom>
          <a:noFill/>
        </p:spPr>
        <p:txBody>
          <a:bodyPr wrap="none" rtlCol="0">
            <a:spAutoFit/>
          </a:bodyPr>
          <a:lstStyle/>
          <a:p>
            <a:r>
              <a:rPr lang="it-IT" sz="1200" dirty="0" smtClean="0">
                <a:solidFill>
                  <a:schemeClr val="bg1"/>
                </a:solidFill>
              </a:rPr>
              <a:t>Bangalore </a:t>
            </a:r>
            <a:r>
              <a:rPr lang="it-IT" sz="1200" dirty="0" err="1" smtClean="0">
                <a:solidFill>
                  <a:schemeClr val="bg1"/>
                </a:solidFill>
              </a:rPr>
              <a:t>S</a:t>
            </a:r>
            <a:r>
              <a:rPr lang="it-IT" sz="1200" dirty="0" smtClean="0">
                <a:solidFill>
                  <a:schemeClr val="bg1"/>
                </a:solidFill>
              </a:rPr>
              <a:t>, Maron DJ, Stone GW, </a:t>
            </a:r>
            <a:r>
              <a:rPr lang="it-IT" sz="1200" dirty="0" err="1" smtClean="0">
                <a:solidFill>
                  <a:schemeClr val="bg1"/>
                </a:solidFill>
              </a:rPr>
              <a:t>Hochman</a:t>
            </a:r>
            <a:r>
              <a:rPr lang="it-IT" sz="1200" dirty="0" smtClean="0">
                <a:solidFill>
                  <a:schemeClr val="bg1"/>
                </a:solidFill>
              </a:rPr>
              <a:t> JS. </a:t>
            </a:r>
            <a:r>
              <a:rPr lang="it-IT" sz="1200" dirty="0" err="1" smtClean="0">
                <a:solidFill>
                  <a:schemeClr val="bg1"/>
                </a:solidFill>
              </a:rPr>
              <a:t>Circulation</a:t>
            </a:r>
            <a:r>
              <a:rPr lang="it-IT" sz="1200" dirty="0" smtClean="0">
                <a:solidFill>
                  <a:schemeClr val="bg1"/>
                </a:solidFill>
              </a:rPr>
              <a:t> 2020; 142: 841-857. </a:t>
            </a:r>
            <a:endParaRPr lang="it-IT" sz="1200" dirty="0">
              <a:solidFill>
                <a:schemeClr val="bg1"/>
              </a:solidFill>
            </a:endParaRPr>
          </a:p>
        </p:txBody>
      </p:sp>
      <p:pic>
        <p:nvPicPr>
          <p:cNvPr id="8" name="Immagine 7" descr="Senza titol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825" y="1508249"/>
            <a:ext cx="4020175" cy="2318723"/>
          </a:xfrm>
          <a:prstGeom prst="rect">
            <a:avLst/>
          </a:prstGeom>
        </p:spPr>
      </p:pic>
      <p:pic>
        <p:nvPicPr>
          <p:cNvPr id="9" name="Immagine 8" descr="Senza titol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7887" y="3912376"/>
            <a:ext cx="4044454" cy="2463965"/>
          </a:xfrm>
          <a:prstGeom prst="rect">
            <a:avLst/>
          </a:prstGeom>
        </p:spPr>
      </p:pic>
      <p:sp>
        <p:nvSpPr>
          <p:cNvPr id="10" name="CasellaDiTesto 9"/>
          <p:cNvSpPr txBox="1"/>
          <p:nvPr/>
        </p:nvSpPr>
        <p:spPr>
          <a:xfrm>
            <a:off x="1495148" y="2180806"/>
            <a:ext cx="1553129" cy="830997"/>
          </a:xfrm>
          <a:prstGeom prst="rect">
            <a:avLst/>
          </a:prstGeom>
          <a:noFill/>
        </p:spPr>
        <p:txBody>
          <a:bodyPr wrap="none" rtlCol="0">
            <a:spAutoFit/>
          </a:bodyPr>
          <a:lstStyle/>
          <a:p>
            <a:r>
              <a:rPr lang="it-IT" sz="2400" b="1" dirty="0" err="1" smtClean="0">
                <a:solidFill>
                  <a:srgbClr val="FFFF00"/>
                </a:solidFill>
              </a:rPr>
              <a:t>All</a:t>
            </a:r>
            <a:r>
              <a:rPr lang="it-IT" sz="2400" b="1" dirty="0" smtClean="0">
                <a:solidFill>
                  <a:srgbClr val="FFFF00"/>
                </a:solidFill>
              </a:rPr>
              <a:t>-cause</a:t>
            </a:r>
          </a:p>
          <a:p>
            <a:r>
              <a:rPr lang="it-IT" sz="2400" b="1" dirty="0" err="1" smtClean="0">
                <a:solidFill>
                  <a:srgbClr val="FFFF00"/>
                </a:solidFill>
              </a:rPr>
              <a:t>death</a:t>
            </a:r>
            <a:endParaRPr lang="it-IT" sz="2400" b="1" dirty="0">
              <a:solidFill>
                <a:srgbClr val="FFFF00"/>
              </a:solidFill>
            </a:endParaRPr>
          </a:p>
        </p:txBody>
      </p:sp>
      <p:sp>
        <p:nvSpPr>
          <p:cNvPr id="11" name="CasellaDiTesto 10"/>
          <p:cNvSpPr txBox="1"/>
          <p:nvPr/>
        </p:nvSpPr>
        <p:spPr>
          <a:xfrm>
            <a:off x="1366647" y="4447804"/>
            <a:ext cx="1809810" cy="1569660"/>
          </a:xfrm>
          <a:prstGeom prst="rect">
            <a:avLst/>
          </a:prstGeom>
          <a:noFill/>
        </p:spPr>
        <p:txBody>
          <a:bodyPr wrap="none" rtlCol="0">
            <a:spAutoFit/>
          </a:bodyPr>
          <a:lstStyle/>
          <a:p>
            <a:r>
              <a:rPr lang="it-IT" sz="2400" b="1" dirty="0" smtClean="0">
                <a:solidFill>
                  <a:srgbClr val="FFFF00"/>
                </a:solidFill>
              </a:rPr>
              <a:t>Overall</a:t>
            </a:r>
          </a:p>
          <a:p>
            <a:r>
              <a:rPr lang="it-IT" sz="2400" b="1" dirty="0" err="1" smtClean="0">
                <a:solidFill>
                  <a:srgbClr val="FFFF00"/>
                </a:solidFill>
              </a:rPr>
              <a:t>myocardial</a:t>
            </a:r>
            <a:endParaRPr lang="it-IT" sz="2400" b="1" dirty="0" smtClean="0">
              <a:solidFill>
                <a:srgbClr val="FFFF00"/>
              </a:solidFill>
            </a:endParaRPr>
          </a:p>
          <a:p>
            <a:r>
              <a:rPr lang="it-IT" sz="2400" b="1" dirty="0" err="1" smtClean="0">
                <a:solidFill>
                  <a:srgbClr val="FFFF00"/>
                </a:solidFill>
              </a:rPr>
              <a:t>infarction</a:t>
            </a:r>
            <a:endParaRPr lang="it-IT" sz="2400" b="1" dirty="0" smtClean="0">
              <a:solidFill>
                <a:srgbClr val="FFFF00"/>
              </a:solidFill>
            </a:endParaRPr>
          </a:p>
          <a:p>
            <a:endParaRPr lang="it-IT" sz="2400" b="1" dirty="0">
              <a:solidFill>
                <a:srgbClr val="FFFF00"/>
              </a:solidFill>
            </a:endParaRPr>
          </a:p>
        </p:txBody>
      </p:sp>
      <p:pic>
        <p:nvPicPr>
          <p:cNvPr id="16" name="Immagine 15" descr="Senza titol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319" y="6205754"/>
            <a:ext cx="711595" cy="534952"/>
          </a:xfrm>
          <a:prstGeom prst="rect">
            <a:avLst/>
          </a:prstGeom>
        </p:spPr>
      </p:pic>
    </p:spTree>
    <p:extLst>
      <p:ext uri="{BB962C8B-B14F-4D97-AF65-F5344CB8AC3E}">
        <p14:creationId xmlns:p14="http://schemas.microsoft.com/office/powerpoint/2010/main" val="28791693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10555</TotalTime>
  <Words>7282</Words>
  <Application>Microsoft Macintosh PowerPoint</Application>
  <PresentationFormat>Presentazione su schermo (4:3)</PresentationFormat>
  <Paragraphs>799</Paragraphs>
  <Slides>48</Slides>
  <Notes>46</Notes>
  <HiddenSlides>0</HiddenSlides>
  <MMClips>0</MMClips>
  <ScaleCrop>false</ScaleCrop>
  <HeadingPairs>
    <vt:vector size="4" baseType="variant">
      <vt:variant>
        <vt:lpstr>Tema</vt:lpstr>
      </vt:variant>
      <vt:variant>
        <vt:i4>2</vt:i4>
      </vt:variant>
      <vt:variant>
        <vt:lpstr>Titoli diapositive</vt:lpstr>
      </vt:variant>
      <vt:variant>
        <vt:i4>48</vt:i4>
      </vt:variant>
    </vt:vector>
  </HeadingPairs>
  <TitlesOfParts>
    <vt:vector size="50" baseType="lpstr">
      <vt:lpstr>Office Theme</vt:lpstr>
      <vt:lpstr>Office Theme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Enrico Orsini</dc:creator>
  <dc:description/>
  <cp:lastModifiedBy>Enrico Orsini</cp:lastModifiedBy>
  <cp:revision>655</cp:revision>
  <dcterms:created xsi:type="dcterms:W3CDTF">2020-05-03T14:56:40Z</dcterms:created>
  <dcterms:modified xsi:type="dcterms:W3CDTF">2022-09-08T16:16:27Z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36</vt:i4>
  </property>
  <property fmtid="{D5CDD505-2E9C-101B-9397-08002B2CF9AE}" pid="8" name="PresentationFormat">
    <vt:lpwstr>Presentazione su schermo (4:3)</vt:lpwstr>
  </property>
  <property fmtid="{D5CDD505-2E9C-101B-9397-08002B2CF9AE}" pid="9" name="ScaleCrop">
    <vt:bool>false</vt:bool>
  </property>
  <property fmtid="{D5CDD505-2E9C-101B-9397-08002B2CF9AE}" pid="10" name="ShareDoc">
    <vt:bool>false</vt:bool>
  </property>
  <property fmtid="{D5CDD505-2E9C-101B-9397-08002B2CF9AE}" pid="11" name="Slides">
    <vt:i4>37</vt:i4>
  </property>
</Properties>
</file>